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1071" r:id="rId2"/>
    <p:sldId id="961" r:id="rId3"/>
    <p:sldId id="1073" r:id="rId4"/>
    <p:sldId id="1170" r:id="rId5"/>
    <p:sldId id="1162" r:id="rId6"/>
    <p:sldId id="1172" r:id="rId7"/>
    <p:sldId id="1173" r:id="rId8"/>
    <p:sldId id="1174" r:id="rId9"/>
    <p:sldId id="1153" r:id="rId10"/>
    <p:sldId id="1160" r:id="rId11"/>
    <p:sldId id="1167" r:id="rId12"/>
    <p:sldId id="1166" r:id="rId13"/>
    <p:sldId id="1154" r:id="rId14"/>
    <p:sldId id="1157" r:id="rId15"/>
    <p:sldId id="1158" r:id="rId16"/>
    <p:sldId id="1165" r:id="rId17"/>
    <p:sldId id="1171" r:id="rId18"/>
    <p:sldId id="1155" r:id="rId19"/>
    <p:sldId id="1163" r:id="rId20"/>
    <p:sldId id="1152"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20">
          <p15:clr>
            <a:srgbClr val="A4A3A4"/>
          </p15:clr>
        </p15:guide>
      </p15:sldGuideLst>
    </p:ext>
    <p:ext uri="{2D200454-40CA-4A62-9FC3-DE9A4176ACB9}">
      <p15:notesGuideLst xmlns:p15="http://schemas.microsoft.com/office/powerpoint/2012/main">
        <p15:guide id="1" orient="horz" pos="2920">
          <p15:clr>
            <a:srgbClr val="A4A3A4"/>
          </p15:clr>
        </p15:guide>
        <p15:guide id="2" pos="211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3354" autoAdjust="0"/>
  </p:normalViewPr>
  <p:slideViewPr>
    <p:cSldViewPr>
      <p:cViewPr varScale="1">
        <p:scale>
          <a:sx n="91" d="100"/>
          <a:sy n="91" d="100"/>
        </p:scale>
        <p:origin x="584" y="52"/>
      </p:cViewPr>
      <p:guideLst>
        <p:guide orient="horz" pos="1643"/>
        <p:guide pos="282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65" d="100"/>
          <a:sy n="65" d="100"/>
        </p:scale>
        <p:origin x="-3360" y="-96"/>
      </p:cViewPr>
      <p:guideLst>
        <p:guide orient="horz" pos="2920"/>
        <p:guide pos="211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overlay val="0"/>
      <c:spPr>
        <a:noFill/>
        <a:ln>
          <a:noFill/>
        </a:ln>
        <a:effectLst/>
      </c:spPr>
    </c:title>
    <c:autoTitleDeleted val="0"/>
    <c:plotArea>
      <c:layout>
        <c:manualLayout>
          <c:layoutTarget val="inner"/>
          <c:xMode val="edge"/>
          <c:yMode val="edge"/>
          <c:x val="0.105479517782762"/>
          <c:y val="2.9449587011157401E-2"/>
          <c:w val="0.88242500000000001"/>
          <c:h val="0.71723333333333295"/>
        </c:manualLayout>
      </c:layout>
      <c:barChart>
        <c:barDir val="bar"/>
        <c:grouping val="clustered"/>
        <c:varyColors val="0"/>
        <c:ser>
          <c:idx val="0"/>
          <c:order val="0"/>
          <c:tx>
            <c:strRef>
              <c:f>Sheet1!$B$1</c:f>
              <c:strCache>
                <c:ptCount val="1"/>
                <c:pt idx="0">
                  <c:v>服饰</c:v>
                </c:pt>
              </c:strCache>
            </c:strRef>
          </c:tx>
          <c:spPr>
            <a:solidFill>
              <a:schemeClr val="accent1"/>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4E-42FD-8A41-F3098625A4BD}"/>
            </c:ext>
          </c:extLst>
        </c:ser>
        <c:ser>
          <c:idx val="1"/>
          <c:order val="1"/>
          <c:tx>
            <c:strRef>
              <c:f>Sheet1!$C$1</c:f>
              <c:strCache>
                <c:ptCount val="1"/>
                <c:pt idx="0">
                  <c:v>居住条件</c:v>
                </c:pt>
              </c:strCache>
            </c:strRef>
          </c:tx>
          <c:spPr>
            <a:solidFill>
              <a:schemeClr val="accent2"/>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4E-42FD-8A41-F3098625A4BD}"/>
            </c:ext>
          </c:extLst>
        </c:ser>
        <c:ser>
          <c:idx val="2"/>
          <c:order val="2"/>
          <c:tx>
            <c:strRef>
              <c:f>Sheet1!$D$1</c:f>
              <c:strCache>
                <c:ptCount val="1"/>
                <c:pt idx="0">
                  <c:v>健康饮食</c:v>
                </c:pt>
              </c:strCache>
            </c:strRef>
          </c:tx>
          <c:spPr>
            <a:solidFill>
              <a:schemeClr val="accent3"/>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4E-42FD-8A41-F3098625A4BD}"/>
            </c:ext>
          </c:extLst>
        </c:ser>
        <c:dLbls>
          <c:showLegendKey val="0"/>
          <c:showVal val="0"/>
          <c:showCatName val="0"/>
          <c:showSerName val="0"/>
          <c:showPercent val="0"/>
          <c:showBubbleSize val="0"/>
        </c:dLbls>
        <c:gapWidth val="182"/>
        <c:axId val="608483053"/>
        <c:axId val="713890847"/>
      </c:barChart>
      <c:catAx>
        <c:axId val="608483053"/>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13890847"/>
        <c:crosses val="autoZero"/>
        <c:auto val="1"/>
        <c:lblAlgn val="ctr"/>
        <c:lblOffset val="100"/>
        <c:noMultiLvlLbl val="0"/>
      </c:catAx>
      <c:valAx>
        <c:axId val="713890847"/>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08483053"/>
        <c:crosses val="autoZero"/>
        <c:crossBetween val="between"/>
      </c:valAx>
      <c:spPr>
        <a:noFill/>
        <a:ln>
          <a:noFill/>
        </a:ln>
        <a:effectLst/>
      </c:spPr>
    </c:plotArea>
    <c:legend>
      <c:legendPos val="b"/>
      <c:layout>
        <c:manualLayout>
          <c:xMode val="edge"/>
          <c:yMode val="edge"/>
          <c:x val="0.35362500000000002"/>
          <c:y val="0.93786819462987703"/>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solidFill>
                  <a:schemeClr val="tx1">
                    <a:lumMod val="50000"/>
                    <a:lumOff val="50000"/>
                  </a:schemeClr>
                </a:solidFill>
                <a:latin typeface="+mn-lt"/>
                <a:ea typeface="+mn-ea"/>
                <a:cs typeface="+mn-cs"/>
              </a:defRPr>
            </a:pPr>
            <a:r>
              <a:rPr lang="zh-CN" altLang="en-US"/>
              <a:t>扫描识别美食卡路里 </a:t>
            </a:r>
          </a:p>
        </c:rich>
      </c:tx>
      <c:layout>
        <c:manualLayout>
          <c:xMode val="edge"/>
          <c:yMode val="edge"/>
          <c:x val="0.34211215932914002"/>
          <c:y val="1.7271765949947102E-2"/>
        </c:manualLayout>
      </c:layout>
      <c:overlay val="0"/>
      <c:spPr>
        <a:noFill/>
        <a:ln>
          <a:noFill/>
        </a:ln>
        <a:effectLst/>
      </c:spPr>
      <c:txPr>
        <a:bodyPr rot="0" spcFirstLastPara="1" vertOverflow="ellipsis" vert="horz" wrap="square" anchor="ctr" anchorCtr="1"/>
        <a:lstStyle/>
        <a:p>
          <a:pPr>
            <a:defRPr lang="zh-CN"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plotArea>
      <c:layout>
        <c:manualLayout>
          <c:layoutTarget val="inner"/>
          <c:xMode val="edge"/>
          <c:yMode val="edge"/>
          <c:x val="0.12887840670859499"/>
          <c:y val="0.12848078956644299"/>
          <c:w val="0.83312368972746298"/>
          <c:h val="0.71205023761031905"/>
        </c:manualLayout>
      </c:layout>
      <c:lineChart>
        <c:grouping val="standard"/>
        <c:varyColors val="0"/>
        <c:ser>
          <c:idx val="2"/>
          <c:order val="0"/>
          <c:tx>
            <c:strRef>
              <c:f>Sheet1!$D$1</c:f>
              <c:strCache>
                <c:ptCount val="1"/>
                <c:pt idx="0">
                  <c:v>后期</c:v>
                </c:pt>
              </c:strCache>
            </c:strRef>
          </c:tx>
          <c:spPr>
            <a:ln w="25400" cap="flat" cmpd="sng" algn="ctr">
              <a:solidFill>
                <a:schemeClr val="accent1"/>
              </a:solidFill>
              <a:round/>
            </a:ln>
            <a:effectLst/>
          </c:spPr>
          <c:marker>
            <c:symbol val="circle"/>
            <c:size val="4"/>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1"/>
                </a:solidFill>
                <a:round/>
              </a:ln>
              <a:effectLst/>
            </c:spPr>
          </c:marker>
          <c:cat>
            <c:numRef>
              <c:f>Sheet1!$A$2:$A$5</c:f>
              <c:numCache>
                <c:formatCode>General</c:formatCode>
                <c:ptCount val="4"/>
                <c:pt idx="0">
                  <c:v>2020</c:v>
                </c:pt>
                <c:pt idx="1">
                  <c:v>2021</c:v>
                </c:pt>
                <c:pt idx="2">
                  <c:v>2022</c:v>
                </c:pt>
                <c:pt idx="3">
                  <c:v>2023</c:v>
                </c:pt>
              </c:numCache>
            </c:numRef>
          </c:cat>
          <c:val>
            <c:numRef>
              <c:f>Sheet1!$D$2:$D$5</c:f>
              <c:numCache>
                <c:formatCode>General</c:formatCode>
                <c:ptCount val="4"/>
                <c:pt idx="0">
                  <c:v>2.8</c:v>
                </c:pt>
                <c:pt idx="1">
                  <c:v>3</c:v>
                </c:pt>
                <c:pt idx="2">
                  <c:v>4</c:v>
                </c:pt>
                <c:pt idx="3">
                  <c:v>7</c:v>
                </c:pt>
              </c:numCache>
            </c:numRef>
          </c:val>
          <c:smooth val="0"/>
          <c:extLst>
            <c:ext xmlns:c16="http://schemas.microsoft.com/office/drawing/2014/chart" uri="{C3380CC4-5D6E-409C-BE32-E72D297353CC}">
              <c16:uniqueId val="{00000000-FC43-4991-B12D-F5538C0623CC}"/>
            </c:ext>
          </c:extLst>
        </c:ser>
        <c:dLbls>
          <c:showLegendKey val="0"/>
          <c:showVal val="0"/>
          <c:showCatName val="0"/>
          <c:showSerName val="0"/>
          <c:showPercent val="0"/>
          <c:showBubbleSize val="0"/>
        </c:dLbls>
        <c:marker val="1"/>
        <c:smooth val="0"/>
        <c:axId val="287086352"/>
        <c:axId val="1"/>
      </c:lineChart>
      <c:catAx>
        <c:axId val="287086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mn-lt"/>
                <a:ea typeface="+mn-ea"/>
                <a:cs typeface="+mn-cs"/>
              </a:defRPr>
            </a:pPr>
            <a:endParaRPr lang="zh-CN"/>
          </a:p>
        </c:txPr>
        <c:crossAx val="28708635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1">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2019/3/7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DFB6653-2C3C-4042-813C-07F995C0AFE7}" type="slidenum">
              <a:rPr lang="zh-CN" altLang="en-US"/>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963944-84AD-4C31-99FF-18D9B5868545}"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2019/3/7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项目介绍</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7" name="Picture 4" descr="C:\Users\Administrator\Desktop\微立体创业计划\00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 fill="hold"/>
                                        <p:tgtEl>
                                          <p:spTgt spid="7"/>
                                        </p:tgtEl>
                                        <p:attrNameLst>
                                          <p:attrName>ppt_x</p:attrName>
                                        </p:attrNameLst>
                                      </p:cBhvr>
                                      <p:tavLst>
                                        <p:tav tm="0">
                                          <p:val>
                                            <p:strVal val="#ppt_x"/>
                                          </p:val>
                                        </p:tav>
                                        <p:tav tm="100000">
                                          <p:val>
                                            <p:strVal val="#ppt_x"/>
                                          </p:val>
                                        </p:tav>
                                      </p:tavLst>
                                    </p:anim>
                                    <p:anim calcmode="lin" valueType="num">
                                      <p:cBhvr additive="base">
                                        <p:cTn id="8"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2019/3/7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产品运行</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7" name="Picture 4" descr="C:\Users\Administrator\Desktop\微立体创业计划\00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 fill="hold"/>
                                        <p:tgtEl>
                                          <p:spTgt spid="7"/>
                                        </p:tgtEl>
                                        <p:attrNameLst>
                                          <p:attrName>ppt_x</p:attrName>
                                        </p:attrNameLst>
                                      </p:cBhvr>
                                      <p:tavLst>
                                        <p:tav tm="0">
                                          <p:val>
                                            <p:strVal val="#ppt_x"/>
                                          </p:val>
                                        </p:tav>
                                        <p:tav tm="100000">
                                          <p:val>
                                            <p:strVal val="#ppt_x"/>
                                          </p:val>
                                        </p:tav>
                                      </p:tavLst>
                                    </p:anim>
                                    <p:anim calcmode="lin" valueType="num">
                                      <p:cBhvr additive="base">
                                        <p:cTn id="8"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2019/3/7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市场分析</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7" name="Picture 4" descr="C:\Users\Administrator\Desktop\微立体创业计划\00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 fill="hold"/>
                                        <p:tgtEl>
                                          <p:spTgt spid="7"/>
                                        </p:tgtEl>
                                        <p:attrNameLst>
                                          <p:attrName>ppt_x</p:attrName>
                                        </p:attrNameLst>
                                      </p:cBhvr>
                                      <p:tavLst>
                                        <p:tav tm="0">
                                          <p:val>
                                            <p:strVal val="#ppt_x"/>
                                          </p:val>
                                        </p:tav>
                                        <p:tav tm="100000">
                                          <p:val>
                                            <p:strVal val="#ppt_x"/>
                                          </p:val>
                                        </p:tav>
                                      </p:tavLst>
                                    </p:anim>
                                    <p:anim calcmode="lin" valueType="num">
                                      <p:cBhvr additive="base">
                                        <p:cTn id="8"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2019/3/7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投资回报</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7" name="Picture 4" descr="C:\Users\Administrator\Desktop\微立体创业计划\00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00" fill="hold"/>
                                        <p:tgtEl>
                                          <p:spTgt spid="7"/>
                                        </p:tgtEl>
                                        <p:attrNameLst>
                                          <p:attrName>ppt_x</p:attrName>
                                        </p:attrNameLst>
                                      </p:cBhvr>
                                      <p:tavLst>
                                        <p:tav tm="0">
                                          <p:val>
                                            <p:strVal val="#ppt_x"/>
                                          </p:val>
                                        </p:tav>
                                        <p:tav tm="100000">
                                          <p:val>
                                            <p:strVal val="#ppt_x"/>
                                          </p:val>
                                        </p:tav>
                                      </p:tavLst>
                                    </p:anim>
                                    <p:anim calcmode="lin" valueType="num">
                                      <p:cBhvr additive="base">
                                        <p:cTn id="8"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t>2019/3/7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5">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5">
                <a:cs typeface="+mn-ea"/>
                <a:sym typeface="+mn-lt"/>
              </a:endParaRPr>
            </a:p>
          </p:txBody>
        </p:sp>
      </p:grpSp>
      <p:sp>
        <p:nvSpPr>
          <p:cNvPr id="6" name="文本框 12"/>
          <p:cNvSpPr txBox="1">
            <a:spLocks noChangeArrowheads="1"/>
          </p:cNvSpPr>
          <p:nvPr userDrawn="1"/>
        </p:nvSpPr>
        <p:spPr bwMode="auto">
          <a:xfrm>
            <a:off x="-1" y="370296"/>
            <a:ext cx="179609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8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8EB618-3004-49F5-BD56-B4A0C0CD2654}"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9DA58E-532F-41E9-A14C-57F0126E1521}"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t>2019/3/7</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hyperlink" Target="http://product.yesky.com/mobilephon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extBox 26"/>
          <p:cNvSpPr txBox="1"/>
          <p:nvPr/>
        </p:nvSpPr>
        <p:spPr>
          <a:xfrm>
            <a:off x="-20348" y="2570798"/>
            <a:ext cx="5770880" cy="706755"/>
          </a:xfrm>
          <a:prstGeom prst="rect">
            <a:avLst/>
          </a:prstGeom>
          <a:noFill/>
        </p:spPr>
        <p:txBody>
          <a:bodyPr wrap="none" rtlCol="0">
            <a:spAutoFit/>
          </a:bodyPr>
          <a:lstStyle/>
          <a:p>
            <a:r>
              <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rPr>
              <a:t>扫描识别你的美食卡路里</a:t>
            </a:r>
          </a:p>
        </p:txBody>
      </p:sp>
      <p:sp>
        <p:nvSpPr>
          <p:cNvPr id="13" name="TextBox 12"/>
          <p:cNvSpPr txBox="1"/>
          <p:nvPr/>
        </p:nvSpPr>
        <p:spPr>
          <a:xfrm>
            <a:off x="1239492" y="915566"/>
            <a:ext cx="1943100" cy="1198880"/>
          </a:xfrm>
          <a:prstGeom prst="rect">
            <a:avLst/>
          </a:prstGeom>
          <a:noFill/>
        </p:spPr>
        <p:txBody>
          <a:bodyPr wrap="none" rtlCol="0">
            <a:spAutoFit/>
          </a:bodyPr>
          <a:lstStyle/>
          <a:p>
            <a:r>
              <a:rPr lang="zh-CN" altLang="en-US" sz="7200" b="1" spc="-300" dirty="0">
                <a:solidFill>
                  <a:schemeClr val="accent1"/>
                </a:solidFill>
                <a:latin typeface="Agency FB" pitchFamily="34" charset="0"/>
              </a:rPr>
              <a:t>食途</a:t>
            </a:r>
            <a:r>
              <a:rPr lang="en-US" altLang="zh-CN" sz="7200" b="1" spc="-300" dirty="0">
                <a:solidFill>
                  <a:schemeClr val="accent1"/>
                </a:solidFill>
                <a:latin typeface="Agency FB" pitchFamily="34" charset="0"/>
              </a:rPr>
              <a:t> </a:t>
            </a:r>
            <a:endParaRPr lang="zh-CN" altLang="en-US" sz="7200" b="1" spc="-300" dirty="0">
              <a:solidFill>
                <a:schemeClr val="accent1"/>
              </a:solidFill>
              <a:latin typeface="Agency FB" pitchFamily="34" charset="0"/>
            </a:endParaRPr>
          </a:p>
        </p:txBody>
      </p:sp>
      <p:sp>
        <p:nvSpPr>
          <p:cNvPr id="14" name="TextBox 33"/>
          <p:cNvSpPr txBox="1"/>
          <p:nvPr/>
        </p:nvSpPr>
        <p:spPr>
          <a:xfrm>
            <a:off x="1187624" y="3734911"/>
            <a:ext cx="4425869"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汇报人：新阳团队  肖远航     时间：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日</a:t>
            </a:r>
          </a:p>
        </p:txBody>
      </p:sp>
      <p:pic>
        <p:nvPicPr>
          <p:cNvPr id="4" name="爱的罗曼史 romance de amor">
            <a:hlinkClick r:id="" action="ppaction://media"/>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630156" y="-92546"/>
            <a:ext cx="609600" cy="60960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108" y="72512"/>
            <a:ext cx="3214316" cy="5070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ppt_w+.3"/>
                                          </p:val>
                                        </p:tav>
                                        <p:tav tm="100000">
                                          <p:val>
                                            <p:strVal val="#ppt_w"/>
                                          </p:val>
                                        </p:tav>
                                      </p:tavLst>
                                    </p:anim>
                                    <p:anim calcmode="lin" valueType="num">
                                      <p:cBhvr>
                                        <p:cTn id="12" dur="1000" fill="hold"/>
                                        <p:tgtEl>
                                          <p:spTgt spid="3"/>
                                        </p:tgtEl>
                                        <p:attrNameLst>
                                          <p:attrName>ppt_h</p:attrName>
                                        </p:attrNameLst>
                                      </p:cBhvr>
                                      <p:tavLst>
                                        <p:tav tm="0">
                                          <p:val>
                                            <p:strVal val="#ppt_h"/>
                                          </p:val>
                                        </p:tav>
                                        <p:tav tm="100000">
                                          <p:val>
                                            <p:strVal val="#ppt_h"/>
                                          </p:val>
                                        </p:tav>
                                      </p:tavLst>
                                    </p:anim>
                                    <p:animEffect transition="in" filter="fade">
                                      <p:cBhvr>
                                        <p:cTn id="13" dur="1000"/>
                                        <p:tgtEl>
                                          <p:spTgt spid="3"/>
                                        </p:tgtEl>
                                      </p:cBhvr>
                                    </p:animEffect>
                                  </p:childTnLst>
                                </p:cTn>
                              </p:par>
                            </p:childTnLst>
                          </p:cTn>
                        </p:par>
                        <p:par>
                          <p:cTn id="14" fill="hold">
                            <p:stCondLst>
                              <p:cond delay="1000"/>
                            </p:stCondLst>
                            <p:childTnLst>
                              <p:par>
                                <p:cTn id="15" presetID="45" presetClass="entr" presetSubtype="0" fill="hold" grpId="0" nodeType="after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ppt_w</p:attrName>
                                        </p:attrNameLst>
                                      </p:cBhvr>
                                      <p:tavLst>
                                        <p:tav tm="0" fmla="#ppt_w*sin(2.5*pi*$)">
                                          <p:val>
                                            <p:fltVal val="0"/>
                                          </p:val>
                                        </p:tav>
                                        <p:tav tm="100000">
                                          <p:val>
                                            <p:fltVal val="1"/>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childTnLst>
                                </p:cTn>
                              </p:par>
                            </p:childTnLst>
                          </p:cTn>
                        </p:par>
                        <p:par>
                          <p:cTn id="20" fill="hold">
                            <p:stCondLst>
                              <p:cond delay="22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by="(-#ppt_w*2)" calcmode="lin" valueType="num">
                                      <p:cBhvr rctx="PPT">
                                        <p:cTn id="23" dur="500" autoRev="1" fill="hold">
                                          <p:stCondLst>
                                            <p:cond delay="0"/>
                                          </p:stCondLst>
                                        </p:cTn>
                                        <p:tgtEl>
                                          <p:spTgt spid="27"/>
                                        </p:tgtEl>
                                        <p:attrNameLst>
                                          <p:attrName>ppt_w</p:attrName>
                                        </p:attrNameLst>
                                      </p:cBhvr>
                                    </p:anim>
                                    <p:anim by="(#ppt_w*0.50)" calcmode="lin" valueType="num">
                                      <p:cBhvr>
                                        <p:cTn id="24" dur="500" decel="50000" autoRev="1" fill="hold">
                                          <p:stCondLst>
                                            <p:cond delay="0"/>
                                          </p:stCondLst>
                                        </p:cTn>
                                        <p:tgtEl>
                                          <p:spTgt spid="27"/>
                                        </p:tgtEl>
                                        <p:attrNameLst>
                                          <p:attrName>ppt_x</p:attrName>
                                        </p:attrNameLst>
                                      </p:cBhvr>
                                    </p:anim>
                                    <p:anim from="(-#ppt_h/2)" to="(#ppt_y)" calcmode="lin" valueType="num">
                                      <p:cBhvr>
                                        <p:cTn id="25" dur="1000" fill="hold">
                                          <p:stCondLst>
                                            <p:cond delay="0"/>
                                          </p:stCondLst>
                                        </p:cTn>
                                        <p:tgtEl>
                                          <p:spTgt spid="27"/>
                                        </p:tgtEl>
                                        <p:attrNameLst>
                                          <p:attrName>ppt_y</p:attrName>
                                        </p:attrNameLst>
                                      </p:cBhvr>
                                    </p:anim>
                                    <p:animRot by="21600000">
                                      <p:cBhvr>
                                        <p:cTn id="26" dur="1000" fill="hold">
                                          <p:stCondLst>
                                            <p:cond delay="0"/>
                                          </p:stCondLst>
                                        </p:cTn>
                                        <p:tgtEl>
                                          <p:spTgt spid="27"/>
                                        </p:tgtEl>
                                        <p:attrNameLst>
                                          <p:attrName>r</p:attrName>
                                        </p:attrNameLst>
                                      </p:cBhvr>
                                    </p:animRot>
                                  </p:childTnLst>
                                </p:cTn>
                              </p:par>
                            </p:childTnLst>
                          </p:cTn>
                        </p:par>
                        <p:par>
                          <p:cTn id="27" fill="hold">
                            <p:stCondLst>
                              <p:cond delay="4199"/>
                            </p:stCondLst>
                            <p:childTnLst>
                              <p:par>
                                <p:cTn id="28" presetID="42"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33" repeatCount="indefinite" fill="hold" display="0">
                  <p:stCondLst>
                    <p:cond delay="indefinite"/>
                  </p:stCondLst>
                  <p:endCondLst>
                    <p:cond evt="onStopAudio" delay="0">
                      <p:tgtEl>
                        <p:sldTgt/>
                      </p:tgtEl>
                    </p:cond>
                  </p:endCondLst>
                </p:cTn>
                <p:tgtEl>
                  <p:spTgt spid="4"/>
                </p:tgtEl>
              </p:cMediaNode>
            </p:audio>
          </p:childTnLst>
        </p:cTn>
      </p:par>
    </p:tnLst>
    <p:bldLst>
      <p:bldP spid="27"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8" name="组合 27"/>
          <p:cNvGrpSpPr/>
          <p:nvPr/>
        </p:nvGrpSpPr>
        <p:grpSpPr>
          <a:xfrm>
            <a:off x="1277957" y="1847128"/>
            <a:ext cx="1354232" cy="2311592"/>
            <a:chOff x="1277956" y="1416534"/>
            <a:chExt cx="1354232" cy="2311719"/>
          </a:xfrm>
        </p:grpSpPr>
        <p:sp>
          <p:nvSpPr>
            <p:cNvPr id="4" name="Freeform: Shape 5"/>
            <p:cNvSpPr/>
            <p:nvPr/>
          </p:nvSpPr>
          <p:spPr>
            <a:xfrm>
              <a:off x="1589566" y="2368414"/>
              <a:ext cx="1007558" cy="529974"/>
            </a:xfrm>
            <a:custGeom>
              <a:avLst/>
              <a:gdLst>
                <a:gd name="connsiteX0" fmla="*/ 0 w 1887981"/>
                <a:gd name="connsiteY0" fmla="*/ 0 h 993074"/>
                <a:gd name="connsiteX1" fmla="*/ 1802581 w 1887981"/>
                <a:gd name="connsiteY1" fmla="*/ 0 h 993074"/>
                <a:gd name="connsiteX2" fmla="*/ 1855559 w 1887981"/>
                <a:gd name="connsiteY2" fmla="*/ 96773 h 993074"/>
                <a:gd name="connsiteX3" fmla="*/ 1750949 w 1887981"/>
                <a:gd name="connsiteY3" fmla="*/ 454478 h 993074"/>
                <a:gd name="connsiteX4" fmla="*/ 826344 w 1887981"/>
                <a:gd name="connsiteY4" fmla="*/ 960652 h 993074"/>
                <a:gd name="connsiteX5" fmla="*/ 468639 w 1887981"/>
                <a:gd name="connsiteY5" fmla="*/ 856042 h 993074"/>
                <a:gd name="connsiteX6" fmla="*/ 0 w 1887981"/>
                <a:gd name="connsiteY6" fmla="*/ 0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981" h="993074">
                  <a:moveTo>
                    <a:pt x="0" y="0"/>
                  </a:moveTo>
                  <a:lnTo>
                    <a:pt x="1802581" y="0"/>
                  </a:lnTo>
                  <a:lnTo>
                    <a:pt x="1855559" y="96773"/>
                  </a:lnTo>
                  <a:cubicBezTo>
                    <a:pt x="1925450" y="224439"/>
                    <a:pt x="1878614" y="384588"/>
                    <a:pt x="1750949" y="454478"/>
                  </a:cubicBezTo>
                  <a:lnTo>
                    <a:pt x="826344" y="960652"/>
                  </a:lnTo>
                  <a:cubicBezTo>
                    <a:pt x="698679" y="1030543"/>
                    <a:pt x="538530" y="983707"/>
                    <a:pt x="468639" y="856042"/>
                  </a:cubicBezTo>
                  <a:lnTo>
                    <a:pt x="0" y="0"/>
                  </a:lnTo>
                  <a:close/>
                </a:path>
              </a:pathLst>
            </a:cu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409600" anchor="ctr" anchorCtr="0">
              <a:normAutofit/>
            </a:bodyPr>
            <a:lstStyle/>
            <a:p>
              <a:r>
                <a:rPr lang="en-US" altLang="zh-CN" sz="2420" b="1" dirty="0">
                  <a:solidFill>
                    <a:schemeClr val="bg1"/>
                  </a:solidFill>
                  <a:latin typeface="微软雅黑" panose="020B0503020204020204" pitchFamily="34" charset="-122"/>
                  <a:ea typeface="微软雅黑" panose="020B0503020204020204" pitchFamily="34" charset="-122"/>
                  <a:cs typeface="+mn-ea"/>
                  <a:sym typeface="+mn-lt"/>
                </a:rPr>
                <a:t>1</a:t>
              </a:r>
            </a:p>
          </p:txBody>
        </p:sp>
        <p:sp>
          <p:nvSpPr>
            <p:cNvPr id="5" name="Freeform: Shape 4"/>
            <p:cNvSpPr/>
            <p:nvPr/>
          </p:nvSpPr>
          <p:spPr>
            <a:xfrm>
              <a:off x="1313019" y="1416534"/>
              <a:ext cx="1238530" cy="951880"/>
            </a:xfrm>
            <a:custGeom>
              <a:avLst/>
              <a:gdLst>
                <a:gd name="connsiteX0" fmla="*/ 1212492 w 2320780"/>
                <a:gd name="connsiteY0" fmla="*/ 1146 h 1783648"/>
                <a:gd name="connsiteX1" fmla="*/ 1419342 w 2320780"/>
                <a:gd name="connsiteY1" fmla="*/ 137033 h 1783648"/>
                <a:gd name="connsiteX2" fmla="*/ 2320780 w 2320780"/>
                <a:gd name="connsiteY2" fmla="*/ 1783648 h 1783648"/>
                <a:gd name="connsiteX3" fmla="*/ 518199 w 2320780"/>
                <a:gd name="connsiteY3" fmla="*/ 1783648 h 1783648"/>
                <a:gd name="connsiteX4" fmla="*/ 32422 w 2320780"/>
                <a:gd name="connsiteY4" fmla="*/ 896301 h 1783648"/>
                <a:gd name="connsiteX5" fmla="*/ 137032 w 2320780"/>
                <a:gd name="connsiteY5" fmla="*/ 538596 h 1783648"/>
                <a:gd name="connsiteX6" fmla="*/ 1061637 w 2320780"/>
                <a:gd name="connsiteY6" fmla="*/ 32422 h 1783648"/>
                <a:gd name="connsiteX7" fmla="*/ 1212492 w 2320780"/>
                <a:gd name="connsiteY7" fmla="*/ 1146 h 178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780" h="1783648">
                  <a:moveTo>
                    <a:pt x="1212492" y="1146"/>
                  </a:moveTo>
                  <a:cubicBezTo>
                    <a:pt x="1296722" y="9025"/>
                    <a:pt x="1375661" y="57242"/>
                    <a:pt x="1419342" y="137033"/>
                  </a:cubicBezTo>
                  <a:lnTo>
                    <a:pt x="2320780" y="1783648"/>
                  </a:lnTo>
                  <a:lnTo>
                    <a:pt x="518199" y="1783648"/>
                  </a:lnTo>
                  <a:lnTo>
                    <a:pt x="32422" y="896301"/>
                  </a:lnTo>
                  <a:cubicBezTo>
                    <a:pt x="-37469" y="768636"/>
                    <a:pt x="9367" y="608486"/>
                    <a:pt x="137032" y="538596"/>
                  </a:cubicBezTo>
                  <a:lnTo>
                    <a:pt x="1061637" y="32422"/>
                  </a:lnTo>
                  <a:cubicBezTo>
                    <a:pt x="1109512" y="6213"/>
                    <a:pt x="1161954" y="-3581"/>
                    <a:pt x="1212492" y="1146"/>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 name="Freeform: Shape 33"/>
            <p:cNvSpPr>
              <a:spLocks noChangeAspect="1"/>
            </p:cNvSpPr>
            <p:nvPr/>
          </p:nvSpPr>
          <p:spPr bwMode="auto">
            <a:xfrm>
              <a:off x="1686763" y="1778641"/>
              <a:ext cx="383039" cy="32369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0" name="TextBox 31"/>
            <p:cNvSpPr txBox="1"/>
            <p:nvPr/>
          </p:nvSpPr>
          <p:spPr>
            <a:xfrm>
              <a:off x="1277956" y="3308345"/>
              <a:ext cx="1354232" cy="419908"/>
            </a:xfrm>
            <a:prstGeom prst="rect">
              <a:avLst/>
            </a:prstGeom>
            <a:noFill/>
          </p:spPr>
          <p:txBody>
            <a:bodyPr wrap="square" lIns="0" tIns="0" rIns="0" bIns="0" anchor="ctr" anchorCtr="1">
              <a:normAutofit/>
            </a:bodyPr>
            <a:lstStyle/>
            <a:p>
              <a:pPr defTabSz="914400">
                <a:lnSpc>
                  <a:spcPct val="120000"/>
                </a:lnSpc>
                <a:defRPr/>
              </a:pP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rPr>
              <a:t>项目特色</a:t>
            </a:r>
          </a:p>
        </p:txBody>
      </p:sp>
      <p:sp>
        <p:nvSpPr>
          <p:cNvPr id="31" name="菱形 30"/>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48075" y="951230"/>
            <a:ext cx="5100320" cy="332398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为什么选择</a:t>
            </a:r>
            <a:r>
              <a:rPr lang="zh-CN" altLang="en-US" sz="2400" b="1" dirty="0">
                <a:latin typeface="微软雅黑" panose="020B0503020204020204" pitchFamily="34" charset="-122"/>
                <a:ea typeface="微软雅黑" panose="020B0503020204020204" pitchFamily="34" charset="-122"/>
              </a:rPr>
              <a:t>食途</a:t>
            </a:r>
            <a:r>
              <a:rPr lang="zh-CN" altLang="en-US" sz="2400" dirty="0">
                <a:latin typeface="微软雅黑" panose="020B0503020204020204" pitchFamily="34" charset="-122"/>
                <a:ea typeface="微软雅黑" panose="020B0503020204020204" pitchFamily="34" charset="-122"/>
              </a:rPr>
              <a:t>？</a:t>
            </a:r>
          </a:p>
          <a:p>
            <a:endParaRPr lang="zh-CN" altLang="en-US"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区别于应用市场上的健康饮食记录软件，本产品主打图像识别处理功能，用户可以通过手机摄像头拍下的美食照片，在</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中识别该食</a:t>
            </a:r>
            <a:r>
              <a:rPr lang="zh-CN" altLang="zh-CN" dirty="0"/>
              <a:t>物</a:t>
            </a:r>
            <a:r>
              <a:rPr lang="zh-CN" altLang="zh-CN" dirty="0">
                <a:latin typeface="微软雅黑" panose="020B0503020204020204" pitchFamily="34" charset="-122"/>
                <a:ea typeface="微软雅黑" panose="020B0503020204020204" pitchFamily="34" charset="-122"/>
              </a:rPr>
              <a:t>的卡路里</a:t>
            </a:r>
            <a:r>
              <a:rPr lang="zh-CN" altLang="en-US" dirty="0">
                <a:latin typeface="微软雅黑" panose="020B0503020204020204" pitchFamily="34" charset="-122"/>
                <a:ea typeface="微软雅黑" panose="020B0503020204020204" pitchFamily="34" charset="-122"/>
              </a:rPr>
              <a:t>，去除繁琐的计算，轻松知道你的每一餐的能量。</a:t>
            </a:r>
          </a:p>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简单好用，创新你想要的功能。</a:t>
            </a:r>
          </a:p>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体验感更强。</a:t>
            </a:r>
          </a:p>
          <a:p>
            <a:pPr marL="342900" indent="-34290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629143" y="1503421"/>
            <a:ext cx="2514462" cy="213348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 name="文本框 2"/>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sym typeface="+mn-ea"/>
              </a:rPr>
              <a:t>项目特色</a:t>
            </a:r>
            <a:endParaRPr lang="zh-CN" altLang="en-US" sz="2000">
              <a:solidFill>
                <a:schemeClr val="bg2"/>
              </a:solidFill>
              <a:latin typeface="微软雅黑" panose="020B0503020204020204" pitchFamily="34" charset="-122"/>
              <a:ea typeface="微软雅黑" panose="020B0503020204020204" pitchFamily="34" charset="-122"/>
            </a:endParaRPr>
          </a:p>
        </p:txBody>
      </p:sp>
      <p:sp>
        <p:nvSpPr>
          <p:cNvPr id="4" name="菱形 3"/>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615055" y="1093470"/>
            <a:ext cx="5095875" cy="295338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食途为什么能</a:t>
            </a:r>
            <a:r>
              <a:rPr lang="zh-CN" altLang="en-US" sz="2400" b="1" dirty="0">
                <a:latin typeface="微软雅黑" panose="020B0503020204020204" pitchFamily="34" charset="-122"/>
                <a:ea typeface="微软雅黑" panose="020B0503020204020204" pitchFamily="34" charset="-122"/>
              </a:rPr>
              <a:t>实现</a:t>
            </a:r>
            <a:r>
              <a:rPr lang="zh-CN" altLang="en-US" dirty="0"/>
              <a:t>？</a:t>
            </a:r>
          </a:p>
          <a:p>
            <a:endParaRPr lang="zh-CN" altLang="en-US" dirty="0"/>
          </a:p>
          <a:p>
            <a:pPr marL="285750" indent="-285750">
              <a:buFont typeface="Arial" panose="020B0604020202020204" pitchFamily="34" charset="0"/>
              <a:buChar char="•"/>
            </a:pPr>
            <a:r>
              <a:rPr lang="zh-CN" altLang="en-US" dirty="0"/>
              <a:t>使用百度云人工智能平台提供的</a:t>
            </a:r>
            <a:r>
              <a:rPr lang="en-US" altLang="zh-CN" dirty="0"/>
              <a:t>API</a:t>
            </a:r>
            <a:endParaRPr lang="zh-CN" altLang="en-US" dirty="0"/>
          </a:p>
          <a:p>
            <a:pPr marL="285750" indent="-285750">
              <a:buFont typeface="Arial" panose="020B0604020202020204" pitchFamily="34" charset="0"/>
              <a:buChar char="•"/>
            </a:pPr>
            <a:r>
              <a:rPr lang="zh-CN" altLang="en-US" dirty="0"/>
              <a:t>有国家倡导人工智能，有政策的支持</a:t>
            </a:r>
          </a:p>
          <a:p>
            <a:pPr marL="285750" indent="-285750">
              <a:buFont typeface="Arial" panose="020B0604020202020204" pitchFamily="34" charset="0"/>
              <a:buChar char="•"/>
            </a:pPr>
            <a:r>
              <a:rPr lang="zh-CN" altLang="en-US" dirty="0"/>
              <a:t>食物识别和热量计算技术在解决了无量具计算热量难题的同时，还降低了热量记录的门槛，具有巨大的商业化价值。</a:t>
            </a:r>
          </a:p>
          <a:p>
            <a:pPr marL="285750" indent="-285750">
              <a:buFont typeface="Arial" panose="020B0604020202020204" pitchFamily="34" charset="0"/>
              <a:buChar char="•"/>
            </a:pPr>
            <a:r>
              <a:rPr lang="zh-CN" altLang="en-US" dirty="0"/>
              <a:t>未来只需拍照即可获取各种物体的体积和重量，而不需要相关量具的参与，其运用场景有非常大的想象空间</a:t>
            </a: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734060" y="1543685"/>
            <a:ext cx="2569845" cy="216789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文本框 25"/>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sym typeface="+mn-ea"/>
              </a:rPr>
              <a:t>项目特色</a:t>
            </a:r>
            <a:endParaRPr lang="zh-CN" altLang="en-US" sz="2000">
              <a:solidFill>
                <a:schemeClr val="bg2"/>
              </a:solidFill>
              <a:latin typeface="微软雅黑" panose="020B0503020204020204" pitchFamily="34" charset="-122"/>
              <a:ea typeface="微软雅黑" panose="020B0503020204020204" pitchFamily="34" charset="-122"/>
            </a:endParaRPr>
          </a:p>
        </p:txBody>
      </p:sp>
      <p:sp>
        <p:nvSpPr>
          <p:cNvPr id="27" name="菱形 26"/>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615055" y="1093470"/>
            <a:ext cx="5095875" cy="295338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食途将如何</a:t>
            </a:r>
            <a:r>
              <a:rPr lang="zh-CN" altLang="en-US" sz="2400" b="1" dirty="0">
                <a:latin typeface="微软雅黑" panose="020B0503020204020204" pitchFamily="34" charset="-122"/>
                <a:ea typeface="微软雅黑" panose="020B0503020204020204" pitchFamily="34" charset="-122"/>
              </a:rPr>
              <a:t>实现</a:t>
            </a:r>
            <a:r>
              <a:rPr lang="zh-CN" altLang="en-US" dirty="0"/>
              <a:t>？</a:t>
            </a:r>
          </a:p>
          <a:p>
            <a:pPr marL="285750" indent="-285750">
              <a:buFont typeface="Arial" panose="020B0604020202020204" pitchFamily="34" charset="0"/>
              <a:buChar char="•"/>
            </a:pPr>
            <a:r>
              <a:rPr lang="zh-CN" altLang="en-US" dirty="0"/>
              <a:t>图像识别采用开放API（Application Programming Interface，应用程序编程接口）的方式提供给用户所拍图像的数据，软件通过实时访问和调用API获取推理结果，帮助用户自动采集关键数据，打造智能化的识别系统，提升用户体验。</a:t>
            </a:r>
          </a:p>
          <a:p>
            <a:pPr marL="285750" indent="-285750">
              <a:buFont typeface="Arial" panose="020B0604020202020204" pitchFamily="34" charset="0"/>
              <a:buChar char="•"/>
            </a:pPr>
            <a:r>
              <a:rPr lang="zh-CN" altLang="en-US" dirty="0"/>
              <a:t>选用Mockplus作为UI和交互的设计工具，来实现图形界面的设计，Mockplus中的原型交互设计完全可视化，所见即所得。</a:t>
            </a: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48"/>
          <p:cNvSpPr txBox="1"/>
          <p:nvPr/>
        </p:nvSpPr>
        <p:spPr>
          <a:xfrm>
            <a:off x="2959609" y="2168425"/>
            <a:ext cx="2816312" cy="492443"/>
          </a:xfrm>
          <a:prstGeom prst="rect">
            <a:avLst/>
          </a:prstGeom>
          <a:noFill/>
        </p:spPr>
        <p:txBody>
          <a:bodyPr wrap="square" lIns="0" tIns="0" rIns="0" bIns="0"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市场分析</a:t>
            </a:r>
            <a:endParaRPr lang="en-GB" altLang="zh-CN" sz="31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259"/>
          <p:cNvSpPr>
            <a:spLocks noChangeArrowheads="1"/>
          </p:cNvSpPr>
          <p:nvPr/>
        </p:nvSpPr>
        <p:spPr bwMode="auto">
          <a:xfrm>
            <a:off x="1187624" y="1643920"/>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chemeClr val="accent1"/>
                </a:solidFill>
                <a:latin typeface="Impact" panose="020B0806030902050204" pitchFamily="34" charset="0"/>
                <a:cs typeface="Arial" panose="020B0604020202020204" pitchFamily="34" charset="0"/>
              </a:rPr>
              <a:t>03</a:t>
            </a:r>
            <a:endParaRPr lang="zh-CN" altLang="en-US" sz="9800" cap="all" spc="213" dirty="0">
              <a:solidFill>
                <a:schemeClr val="accent1"/>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108" y="72512"/>
            <a:ext cx="3214316" cy="5070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26"/>
                                        </p:tgtEl>
                                        <p:attrNameLst>
                                          <p:attrName>style.visibility</p:attrName>
                                        </p:attrNameLst>
                                      </p:cBhvr>
                                      <p:to>
                                        <p:strVal val="visible"/>
                                      </p:to>
                                    </p:set>
                                    <p:animEffect transition="in" filter="wipe(left)">
                                      <p:cBhvr>
                                        <p:cTn id="13" dur="200"/>
                                        <p:tgtEl>
                                          <p:spTgt spid="26"/>
                                        </p:tgtEl>
                                      </p:cBhvr>
                                    </p:animEffect>
                                  </p:childTnLst>
                                </p:cTn>
                              </p:par>
                            </p:childTnLst>
                          </p:cTn>
                        </p:par>
                        <p:par>
                          <p:cTn id="14" fill="hold">
                            <p:stCondLst>
                              <p:cond delay="1379"/>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8"/>
                                        </p:tgtEl>
                                        <p:attrNameLst>
                                          <p:attrName>ppt_y</p:attrName>
                                        </p:attrNameLst>
                                      </p:cBhvr>
                                      <p:tavLst>
                                        <p:tav tm="0">
                                          <p:val>
                                            <p:strVal val="#ppt_y"/>
                                          </p:val>
                                        </p:tav>
                                        <p:tav tm="100000">
                                          <p:val>
                                            <p:strVal val="#ppt_y"/>
                                          </p:val>
                                        </p:tav>
                                      </p:tavLst>
                                    </p:anim>
                                    <p:anim calcmode="lin" valueType="num">
                                      <p:cBhvr>
                                        <p:cTn id="1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8"/>
                                        </p:tgtEl>
                                      </p:cBhvr>
                                    </p:animEffect>
                                  </p:childTnLst>
                                </p:cTn>
                              </p:par>
                            </p:childTnLst>
                          </p:cTn>
                        </p:par>
                        <p:par>
                          <p:cTn id="22" fill="hold">
                            <p:stCondLst>
                              <p:cond delay="193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28"/>
                                        </p:tgtEl>
                                      </p:cBhvr>
                                    </p:animEffect>
                                    <p:animScale>
                                      <p:cBhvr>
                                        <p:cTn id="25" dur="250" autoRev="1" fill="hold"/>
                                        <p:tgtEl>
                                          <p:spTgt spid="28"/>
                                        </p:tgtEl>
                                      </p:cBhvr>
                                      <p:by x="105000" y="105000"/>
                                    </p:animScale>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文本框 36"/>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sym typeface="+mn-ea"/>
              </a:rPr>
              <a:t>市场分析</a:t>
            </a:r>
            <a:endParaRPr lang="zh-CN" altLang="en-US" sz="2000">
              <a:solidFill>
                <a:schemeClr val="bg2"/>
              </a:solidFill>
              <a:latin typeface="微软雅黑" panose="020B0503020204020204" pitchFamily="34" charset="-122"/>
              <a:ea typeface="微软雅黑" panose="020B0503020204020204" pitchFamily="34" charset="-122"/>
            </a:endParaRPr>
          </a:p>
        </p:txBody>
      </p:sp>
      <p:sp>
        <p:nvSpPr>
          <p:cNvPr id="38" name="菱形 37"/>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027430" y="1050925"/>
            <a:ext cx="5704840" cy="645160"/>
          </a:xfrm>
          <a:prstGeom prst="rect">
            <a:avLst/>
          </a:prstGeom>
          <a:noFill/>
        </p:spPr>
        <p:txBody>
          <a:bodyPr wrap="square" rtlCol="0">
            <a:spAutoFit/>
          </a:bodyPr>
          <a:lstStyle/>
          <a:p>
            <a:r>
              <a:rPr lang="zh-CN" altLang="en-US" dirty="0"/>
              <a:t>目前已有团队开始研究智能识别卡路里了，智能扫描识别将会给我们的生活带来更多的便利！</a:t>
            </a:r>
          </a:p>
        </p:txBody>
      </p:sp>
      <p:pic>
        <p:nvPicPr>
          <p:cNvPr id="42" name="图片 41" descr="超级截屏_20190305_211958"/>
          <p:cNvPicPr>
            <a:picLocks noChangeAspect="1"/>
          </p:cNvPicPr>
          <p:nvPr/>
        </p:nvPicPr>
        <p:blipFill>
          <a:blip r:embed="rId3"/>
          <a:stretch>
            <a:fillRect/>
          </a:stretch>
        </p:blipFill>
        <p:spPr>
          <a:xfrm>
            <a:off x="1566545" y="1696720"/>
            <a:ext cx="2393315" cy="3017520"/>
          </a:xfrm>
          <a:prstGeom prst="rect">
            <a:avLst/>
          </a:prstGeom>
        </p:spPr>
      </p:pic>
      <p:pic>
        <p:nvPicPr>
          <p:cNvPr id="43" name="图片 42" descr="超级截屏_20190305_212017"/>
          <p:cNvPicPr>
            <a:picLocks noChangeAspect="1"/>
          </p:cNvPicPr>
          <p:nvPr/>
        </p:nvPicPr>
        <p:blipFill>
          <a:blip r:embed="rId4"/>
          <a:stretch>
            <a:fillRect/>
          </a:stretch>
        </p:blipFill>
        <p:spPr>
          <a:xfrm>
            <a:off x="4605655" y="1695450"/>
            <a:ext cx="2126615" cy="3018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文本框 25"/>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rPr>
              <a:t>市场分析</a:t>
            </a:r>
          </a:p>
        </p:txBody>
      </p:sp>
      <p:sp>
        <p:nvSpPr>
          <p:cNvPr id="27" name="菱形 26"/>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43585" y="962025"/>
            <a:ext cx="6771640" cy="645160"/>
          </a:xfrm>
          <a:prstGeom prst="rect">
            <a:avLst/>
          </a:prstGeom>
          <a:noFill/>
          <a:ln w="9525">
            <a:noFill/>
          </a:ln>
        </p:spPr>
        <p:txBody>
          <a:bodyPr wrap="square">
            <a:spAutoFit/>
          </a:bodyPr>
          <a:lstStyle/>
          <a:p>
            <a:pPr indent="152400"/>
            <a:r>
              <a:rPr lang="zh-CN" b="0">
                <a:latin typeface="微软雅黑" panose="020B0503020204020204" pitchFamily="34" charset="-122"/>
                <a:ea typeface="微软雅黑" panose="020B0503020204020204" pitchFamily="34" charset="-122"/>
              </a:rPr>
              <a:t>随着社会的发展，越来越多的人开始关注健康饮食问题</a:t>
            </a:r>
            <a:r>
              <a:rPr lang="zh-CN" sz="1200" b="0">
                <a:latin typeface="微软雅黑" panose="020B0503020204020204" pitchFamily="34" charset="-122"/>
                <a:ea typeface="微软雅黑" panose="020B0503020204020204" pitchFamily="34" charset="-122"/>
              </a:rPr>
              <a:t>：</a:t>
            </a:r>
            <a:endParaRPr lang="zh-CN" sz="1500" b="1">
              <a:latin typeface="微软雅黑" panose="020B0503020204020204" pitchFamily="34" charset="-122"/>
              <a:ea typeface="微软雅黑" panose="020B0503020204020204" pitchFamily="34" charset="-122"/>
            </a:endParaRPr>
          </a:p>
          <a:p>
            <a:pPr indent="152400"/>
            <a:r>
              <a:rPr lang="zh-CN" b="1">
                <a:latin typeface="微软雅黑" panose="020B0503020204020204" pitchFamily="34" charset="-122"/>
                <a:ea typeface="微软雅黑" panose="020B0503020204020204" pitchFamily="34" charset="-122"/>
              </a:rPr>
              <a:t>（一）近年居民消费趋势</a:t>
            </a:r>
            <a:endParaRPr lang="zh-CN" altLang="en-US">
              <a:latin typeface="微软雅黑" panose="020B0503020204020204" pitchFamily="34" charset="-122"/>
              <a:ea typeface="微软雅黑" panose="020B0503020204020204" pitchFamily="34" charset="-122"/>
            </a:endParaRPr>
          </a:p>
        </p:txBody>
      </p:sp>
      <p:graphicFrame>
        <p:nvGraphicFramePr>
          <p:cNvPr id="7" name="图表 7"/>
          <p:cNvGraphicFramePr/>
          <p:nvPr/>
        </p:nvGraphicFramePr>
        <p:xfrm>
          <a:off x="2032000" y="1607185"/>
          <a:ext cx="4504690" cy="31051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sym typeface="+mn-ea"/>
              </a:rPr>
              <a:t>市场分析</a:t>
            </a:r>
            <a:endParaRPr lang="zh-CN" altLang="en-US" sz="2000">
              <a:solidFill>
                <a:schemeClr val="bg2"/>
              </a:solidFill>
              <a:latin typeface="微软雅黑" panose="020B0503020204020204" pitchFamily="34" charset="-122"/>
              <a:ea typeface="微软雅黑" panose="020B0503020204020204" pitchFamily="34" charset="-122"/>
            </a:endParaRPr>
          </a:p>
        </p:txBody>
      </p:sp>
      <p:sp>
        <p:nvSpPr>
          <p:cNvPr id="8" name="菱形 7"/>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48995" y="1006792"/>
            <a:ext cx="5080000" cy="368300"/>
          </a:xfrm>
          <a:prstGeom prst="rect">
            <a:avLst/>
          </a:prstGeom>
          <a:noFill/>
          <a:ln w="9525">
            <a:noFill/>
          </a:ln>
        </p:spPr>
        <p:txBody>
          <a:bodyPr>
            <a:spAutoFit/>
          </a:bodyPr>
          <a:lstStyle/>
          <a:p>
            <a:pPr indent="0"/>
            <a:r>
              <a:rPr lang="zh-CN" b="1">
                <a:latin typeface="微软雅黑" panose="020B0503020204020204" pitchFamily="34" charset="-122"/>
                <a:ea typeface="微软雅黑" panose="020B0503020204020204" pitchFamily="34" charset="-122"/>
              </a:rPr>
              <a:t>（二）市场容量变化趋势</a:t>
            </a:r>
            <a:endParaRPr lang="zh-CN" altLang="en-US">
              <a:latin typeface="微软雅黑" panose="020B0503020204020204" pitchFamily="34" charset="-122"/>
              <a:ea typeface="微软雅黑" panose="020B0503020204020204" pitchFamily="34" charset="-122"/>
            </a:endParaRPr>
          </a:p>
        </p:txBody>
      </p:sp>
      <p:graphicFrame>
        <p:nvGraphicFramePr>
          <p:cNvPr id="30" name="图表 3"/>
          <p:cNvGraphicFramePr/>
          <p:nvPr/>
        </p:nvGraphicFramePr>
        <p:xfrm>
          <a:off x="2013585" y="1476375"/>
          <a:ext cx="5193030" cy="330771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bwMode="auto">
          <a:xfrm>
            <a:off x="731574" y="1327862"/>
            <a:ext cx="1828700" cy="3143077"/>
            <a:chOff x="-1" y="0"/>
            <a:chExt cx="1829063" cy="3142471"/>
          </a:xfrm>
        </p:grpSpPr>
        <p:sp>
          <p:nvSpPr>
            <p:cNvPr id="19458"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txBody>
            <a:bodyPr lIns="0" tIns="0" rIns="0" bIns="0" anchor="ctr"/>
            <a:lstStyle/>
            <a:p>
              <a:pPr algn="ctr">
                <a:defRPr/>
              </a:pPr>
              <a:endParaRPr lang="es-ES" sz="1900">
                <a:solidFill>
                  <a:schemeClr val="bg1"/>
                </a:solidFill>
                <a:cs typeface="Calibri" panose="020F0502020204030204" pitchFamily="34" charset="0"/>
              </a:endParaRPr>
            </a:p>
          </p:txBody>
        </p:sp>
        <p:sp>
          <p:nvSpPr>
            <p:cNvPr id="19460" name="AutoShape 4"/>
            <p:cNvSpPr/>
            <p:nvPr/>
          </p:nvSpPr>
          <p:spPr bwMode="auto">
            <a:xfrm>
              <a:off x="188939" y="2493345"/>
              <a:ext cx="1436893" cy="649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7" tIns="45717" rIns="45717" bIns="45717"/>
            <a:lstStyle/>
            <a:p>
              <a:pPr defTabSz="914400">
                <a:lnSpc>
                  <a:spcPct val="120000"/>
                </a:lnSpc>
                <a:defRPr/>
              </a:pPr>
              <a:r>
                <a:rPr lang="zh-CN" altLang="en-US" sz="800" dirty="0">
                  <a:solidFill>
                    <a:schemeClr val="bg1"/>
                  </a:solidFill>
                  <a:latin typeface="微软雅黑" panose="020B0503020204020204" pitchFamily="34" charset="-122"/>
                  <a:ea typeface="微软雅黑" panose="020B0503020204020204" pitchFamily="34" charset="-122"/>
                </a:rPr>
                <a:t>双击输入替换内容双击输入替换内容双击输入替换内容双击输入替换内容</a:t>
              </a:r>
            </a:p>
            <a:p>
              <a:pPr defTabSz="914400">
                <a:lnSpc>
                  <a:spcPct val="120000"/>
                </a:lnSpc>
                <a:defRPr/>
              </a:pP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461" name="AutoShape 5"/>
            <p:cNvSpPr/>
            <p:nvPr/>
          </p:nvSpPr>
          <p:spPr bwMode="auto">
            <a:xfrm>
              <a:off x="187351" y="2212427"/>
              <a:ext cx="1260656" cy="306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995"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19465" name="AutoShape 9"/>
          <p:cNvSpPr/>
          <p:nvPr/>
        </p:nvSpPr>
        <p:spPr bwMode="auto">
          <a:xfrm>
            <a:off x="4529935" y="3821370"/>
            <a:ext cx="1437156" cy="6508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7" tIns="45717" rIns="45717" bIns="45717"/>
          <a:lstStyle/>
          <a:p>
            <a:pPr>
              <a:lnSpc>
                <a:spcPct val="150000"/>
              </a:lnSpc>
            </a:pPr>
            <a:r>
              <a:rPr lang="zh-CN" altLang="en-US" sz="57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19466" name="AutoShape 10"/>
          <p:cNvSpPr/>
          <p:nvPr/>
        </p:nvSpPr>
        <p:spPr bwMode="auto">
          <a:xfrm>
            <a:off x="4530254" y="3539128"/>
            <a:ext cx="1152462" cy="3079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nchor="ctr"/>
          <a:lstStyle/>
          <a:p>
            <a:pPr>
              <a:defRPr/>
            </a:pPr>
            <a:r>
              <a:rPr lang="es-ES" sz="1200" b="1">
                <a:solidFill>
                  <a:schemeClr val="bg1"/>
                </a:solidFill>
                <a:latin typeface="Open Sans" panose="020B0606030504020204" pitchFamily="34" charset="0"/>
                <a:cs typeface="Open Sans" panose="020B0606030504020204" pitchFamily="34" charset="0"/>
                <a:sym typeface="Open Sans" panose="020B0606030504020204" pitchFamily="34" charset="0"/>
              </a:rPr>
              <a:t>Portfolio 4</a:t>
            </a:r>
            <a:endParaRPr lang="es-ES" sz="1900">
              <a:solidFill>
                <a:schemeClr val="bg1"/>
              </a:solidFill>
              <a:cs typeface="Calibri" panose="020F0502020204030204" pitchFamily="34" charset="0"/>
            </a:endParaRPr>
          </a:p>
        </p:txBody>
      </p:sp>
      <p:grpSp>
        <p:nvGrpSpPr>
          <p:cNvPr id="3" name="Group 1"/>
          <p:cNvGrpSpPr/>
          <p:nvPr/>
        </p:nvGrpSpPr>
        <p:grpSpPr bwMode="auto">
          <a:xfrm>
            <a:off x="2601014" y="1327862"/>
            <a:ext cx="1828700" cy="3143077"/>
            <a:chOff x="-1" y="0"/>
            <a:chExt cx="1829063" cy="3142471"/>
          </a:xfrm>
        </p:grpSpPr>
        <p:sp>
          <p:nvSpPr>
            <p:cNvPr id="32"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p:spPr>
          <p:txBody>
            <a:bodyPr lIns="0" tIns="0" rIns="0" bIns="0" anchor="ctr"/>
            <a:lstStyle/>
            <a:p>
              <a:pPr algn="ctr">
                <a:defRPr/>
              </a:pPr>
              <a:endParaRPr lang="es-ES" sz="1900">
                <a:solidFill>
                  <a:schemeClr val="bg1"/>
                </a:solidFill>
                <a:cs typeface="Calibri" panose="020F0502020204030204" pitchFamily="34" charset="0"/>
              </a:endParaRPr>
            </a:p>
          </p:txBody>
        </p:sp>
        <p:sp>
          <p:nvSpPr>
            <p:cNvPr id="34" name="AutoShape 4"/>
            <p:cNvSpPr/>
            <p:nvPr/>
          </p:nvSpPr>
          <p:spPr bwMode="auto">
            <a:xfrm>
              <a:off x="188939" y="2493345"/>
              <a:ext cx="1436893" cy="649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7" tIns="45717" rIns="45717" bIns="45717"/>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双击输入替换内容双击输入替换内容</a:t>
              </a:r>
            </a:p>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双击输入替换内容双击输入替换内容</a:t>
              </a:r>
            </a:p>
            <a:p>
              <a:pPr>
                <a:lnSpc>
                  <a:spcPct val="150000"/>
                </a:lnSpc>
              </a:pPr>
              <a:r>
                <a:rPr lang="zh-CN" altLang="en-US" sz="57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sp>
          <p:nvSpPr>
            <p:cNvPr id="35" name="AutoShape 5"/>
            <p:cNvSpPr/>
            <p:nvPr/>
          </p:nvSpPr>
          <p:spPr bwMode="auto">
            <a:xfrm>
              <a:off x="187351" y="2212427"/>
              <a:ext cx="1260656" cy="306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995"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grpSp>
        <p:nvGrpSpPr>
          <p:cNvPr id="4" name="Group 1"/>
          <p:cNvGrpSpPr/>
          <p:nvPr/>
        </p:nvGrpSpPr>
        <p:grpSpPr bwMode="auto">
          <a:xfrm>
            <a:off x="4488516" y="1327862"/>
            <a:ext cx="1828700" cy="3143077"/>
            <a:chOff x="-1" y="0"/>
            <a:chExt cx="1829063" cy="3142471"/>
          </a:xfrm>
        </p:grpSpPr>
        <p:sp>
          <p:nvSpPr>
            <p:cNvPr id="37"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txBody>
            <a:bodyPr lIns="0" tIns="0" rIns="0" bIns="0" anchor="ctr"/>
            <a:lstStyle/>
            <a:p>
              <a:pPr algn="ctr">
                <a:defRPr/>
              </a:pPr>
              <a:endParaRPr lang="es-ES" sz="1900">
                <a:solidFill>
                  <a:schemeClr val="bg1"/>
                </a:solidFill>
                <a:cs typeface="Calibri" panose="020F0502020204030204" pitchFamily="34" charset="0"/>
              </a:endParaRPr>
            </a:p>
          </p:txBody>
        </p:sp>
        <p:sp>
          <p:nvSpPr>
            <p:cNvPr id="39" name="AutoShape 4"/>
            <p:cNvSpPr/>
            <p:nvPr/>
          </p:nvSpPr>
          <p:spPr bwMode="auto">
            <a:xfrm>
              <a:off x="188939" y="2493345"/>
              <a:ext cx="1436893" cy="649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7" tIns="45717" rIns="45717" bIns="45717"/>
            <a:lstStyle/>
            <a:p>
              <a:pPr defTabSz="914400">
                <a:lnSpc>
                  <a:spcPct val="120000"/>
                </a:lnSpc>
                <a:defRPr/>
              </a:pPr>
              <a:r>
                <a:rPr lang="zh-CN" altLang="en-US" sz="800" dirty="0">
                  <a:solidFill>
                    <a:schemeClr val="bg1"/>
                  </a:solidFill>
                  <a:latin typeface="微软雅黑" panose="020B0503020204020204" pitchFamily="34" charset="-122"/>
                  <a:ea typeface="微软雅黑" panose="020B0503020204020204" pitchFamily="34" charset="-122"/>
                </a:rPr>
                <a:t>双击输入替换内容双击输入替换内容双击输入替换内容双击输入替换内容</a:t>
              </a:r>
            </a:p>
            <a:p>
              <a:pPr defTabSz="914400">
                <a:lnSpc>
                  <a:spcPct val="120000"/>
                </a:lnSpc>
                <a:defRPr/>
              </a:pP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0" name="AutoShape 5"/>
            <p:cNvSpPr/>
            <p:nvPr/>
          </p:nvSpPr>
          <p:spPr bwMode="auto">
            <a:xfrm>
              <a:off x="187351" y="2212427"/>
              <a:ext cx="1260656" cy="306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995"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grpSp>
        <p:nvGrpSpPr>
          <p:cNvPr id="5" name="Group 1"/>
          <p:cNvGrpSpPr/>
          <p:nvPr/>
        </p:nvGrpSpPr>
        <p:grpSpPr bwMode="auto">
          <a:xfrm>
            <a:off x="6385049" y="1327862"/>
            <a:ext cx="1828700" cy="3143077"/>
            <a:chOff x="-1" y="0"/>
            <a:chExt cx="1829063" cy="3142471"/>
          </a:xfrm>
        </p:grpSpPr>
        <p:sp>
          <p:nvSpPr>
            <p:cNvPr id="42" name="AutoShape 2" descr="pic12.jpg"/>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ffectLst/>
          </p:spPr>
          <p:txBody>
            <a:bodyPr lIns="0" tIns="0" rIns="0" bIns="0" anchor="ctr"/>
            <a:lstStyle/>
            <a:p>
              <a:pPr algn="ctr">
                <a:defRPr/>
              </a:pPr>
              <a:endParaRPr lang="es-ES" sz="1900" dirty="0">
                <a:solidFill>
                  <a:schemeClr val="bg1"/>
                </a:solidFill>
                <a:cs typeface="Calibri" panose="020F0502020204030204" pitchFamily="34" charset="0"/>
              </a:endParaRPr>
            </a:p>
          </p:txBody>
        </p:sp>
        <p:sp>
          <p:nvSpPr>
            <p:cNvPr id="44" name="AutoShape 4"/>
            <p:cNvSpPr/>
            <p:nvPr/>
          </p:nvSpPr>
          <p:spPr bwMode="auto">
            <a:xfrm>
              <a:off x="188939" y="2493345"/>
              <a:ext cx="1436893" cy="649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45717" tIns="45717" rIns="45717" bIns="45717"/>
            <a:lstStyle/>
            <a:p>
              <a:pPr defTabSz="914400">
                <a:lnSpc>
                  <a:spcPct val="120000"/>
                </a:lnSpc>
                <a:defRPr/>
              </a:pPr>
              <a:r>
                <a:rPr lang="zh-CN" altLang="en-US" sz="800" dirty="0">
                  <a:solidFill>
                    <a:schemeClr val="bg1"/>
                  </a:solidFill>
                  <a:latin typeface="微软雅黑" panose="020B0503020204020204" pitchFamily="34" charset="-122"/>
                  <a:ea typeface="微软雅黑" panose="020B0503020204020204" pitchFamily="34" charset="-122"/>
                </a:rPr>
                <a:t>双击输入替换内容双击输入替换内容双击输入替换内容双击输入替换内容</a:t>
              </a:r>
            </a:p>
            <a:p>
              <a:pPr defTabSz="914400">
                <a:lnSpc>
                  <a:spcPct val="120000"/>
                </a:lnSpc>
                <a:defRPr/>
              </a:pP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5" name="AutoShape 5"/>
            <p:cNvSpPr/>
            <p:nvPr/>
          </p:nvSpPr>
          <p:spPr bwMode="auto">
            <a:xfrm>
              <a:off x="187351" y="2212427"/>
              <a:ext cx="1260656" cy="306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lstStyle/>
            <a:p>
              <a:r>
                <a:rPr lang="zh-CN" altLang="en-US" sz="995"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sp>
        <p:nvSpPr>
          <p:cNvPr id="26" name="文本框 25"/>
          <p:cNvSpPr txBox="1"/>
          <p:nvPr/>
        </p:nvSpPr>
        <p:spPr>
          <a:xfrm>
            <a:off x="92075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sym typeface="+mn-ea"/>
              </a:rPr>
              <a:t>市场分析</a:t>
            </a:r>
            <a:endParaRPr lang="zh-CN" altLang="en-US" sz="2000">
              <a:solidFill>
                <a:schemeClr val="bg2"/>
              </a:solidFill>
              <a:latin typeface="微软雅黑" panose="020B0503020204020204" pitchFamily="34" charset="-122"/>
              <a:ea typeface="微软雅黑" panose="020B0503020204020204" pitchFamily="34" charset="-122"/>
            </a:endParaRPr>
          </a:p>
        </p:txBody>
      </p:sp>
      <p:sp>
        <p:nvSpPr>
          <p:cNvPr id="27" name="菱形 26"/>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38860" y="785495"/>
            <a:ext cx="6485255"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（三）产品</a:t>
            </a:r>
            <a:r>
              <a:rPr lang="en-US" altLang="zh-CN" b="1">
                <a:latin typeface="微软雅黑" panose="020B0503020204020204" pitchFamily="34" charset="-122"/>
                <a:ea typeface="微软雅黑" panose="020B0503020204020204" pitchFamily="34" charset="-122"/>
                <a:cs typeface="微软雅黑" panose="020B0503020204020204" pitchFamily="34" charset="-122"/>
              </a:rPr>
              <a:t>SWOT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分析</a:t>
            </a:r>
          </a:p>
        </p:txBody>
      </p:sp>
      <p:sp>
        <p:nvSpPr>
          <p:cNvPr id="7" name="文本框 6"/>
          <p:cNvSpPr txBox="1"/>
          <p:nvPr/>
        </p:nvSpPr>
        <p:spPr>
          <a:xfrm>
            <a:off x="1271270" y="1627505"/>
            <a:ext cx="1223010" cy="1198880"/>
          </a:xfrm>
          <a:prstGeom prst="rect">
            <a:avLst/>
          </a:prstGeom>
          <a:noFill/>
        </p:spPr>
        <p:txBody>
          <a:bodyPr wrap="square" rtlCol="0">
            <a:spAutoFit/>
          </a:bodyPr>
          <a:lstStyle/>
          <a:p>
            <a:r>
              <a:rPr lang="en-US" altLang="zh-CN" sz="7200" b="1">
                <a:solidFill>
                  <a:schemeClr val="bg1"/>
                </a:solidFill>
                <a:latin typeface="微软雅黑" panose="020B0503020204020204" pitchFamily="34" charset="-122"/>
                <a:ea typeface="微软雅黑" panose="020B0503020204020204" pitchFamily="34" charset="-122"/>
              </a:rPr>
              <a:t>S</a:t>
            </a:r>
          </a:p>
        </p:txBody>
      </p:sp>
      <p:sp>
        <p:nvSpPr>
          <p:cNvPr id="8" name="文本框 7"/>
          <p:cNvSpPr txBox="1"/>
          <p:nvPr/>
        </p:nvSpPr>
        <p:spPr>
          <a:xfrm>
            <a:off x="3003550" y="1627505"/>
            <a:ext cx="1223010" cy="1198880"/>
          </a:xfrm>
          <a:prstGeom prst="rect">
            <a:avLst/>
          </a:prstGeom>
          <a:noFill/>
        </p:spPr>
        <p:txBody>
          <a:bodyPr wrap="square" rtlCol="0">
            <a:spAutoFit/>
          </a:bodyPr>
          <a:lstStyle/>
          <a:p>
            <a:r>
              <a:rPr lang="en-US" altLang="zh-CN" sz="7200" b="1">
                <a:latin typeface="微软雅黑" panose="020B0503020204020204" pitchFamily="34" charset="-122"/>
                <a:ea typeface="微软雅黑" panose="020B0503020204020204" pitchFamily="34" charset="-122"/>
              </a:rPr>
              <a:t>W</a:t>
            </a:r>
          </a:p>
        </p:txBody>
      </p:sp>
      <p:sp>
        <p:nvSpPr>
          <p:cNvPr id="9" name="文本框 8"/>
          <p:cNvSpPr txBox="1"/>
          <p:nvPr/>
        </p:nvSpPr>
        <p:spPr>
          <a:xfrm>
            <a:off x="4890770" y="1627505"/>
            <a:ext cx="1223010" cy="1198880"/>
          </a:xfrm>
          <a:prstGeom prst="rect">
            <a:avLst/>
          </a:prstGeom>
          <a:noFill/>
        </p:spPr>
        <p:txBody>
          <a:bodyPr wrap="square" rtlCol="0">
            <a:spAutoFit/>
          </a:bodyPr>
          <a:lstStyle/>
          <a:p>
            <a:r>
              <a:rPr lang="en-US" altLang="zh-CN" sz="7200" b="1">
                <a:solidFill>
                  <a:schemeClr val="bg1"/>
                </a:solidFill>
                <a:latin typeface="微软雅黑" panose="020B0503020204020204" pitchFamily="34" charset="-122"/>
                <a:ea typeface="微软雅黑" panose="020B0503020204020204" pitchFamily="34" charset="-122"/>
              </a:rPr>
              <a:t>O</a:t>
            </a:r>
          </a:p>
        </p:txBody>
      </p:sp>
      <p:sp>
        <p:nvSpPr>
          <p:cNvPr id="10" name="文本框 9"/>
          <p:cNvSpPr txBox="1"/>
          <p:nvPr/>
        </p:nvSpPr>
        <p:spPr>
          <a:xfrm>
            <a:off x="6687820" y="1627505"/>
            <a:ext cx="1223010" cy="1198880"/>
          </a:xfrm>
          <a:prstGeom prst="rect">
            <a:avLst/>
          </a:prstGeom>
          <a:noFill/>
        </p:spPr>
        <p:txBody>
          <a:bodyPr wrap="square" rtlCol="0">
            <a:spAutoFit/>
          </a:bodyPr>
          <a:lstStyle/>
          <a:p>
            <a:pPr algn="ctr"/>
            <a:r>
              <a:rPr lang="en-US" altLang="zh-CN" sz="7200" b="1">
                <a:latin typeface="微软雅黑" panose="020B0503020204020204" pitchFamily="34" charset="-122"/>
                <a:ea typeface="微软雅黑" panose="020B0503020204020204" pitchFamily="34" charset="-122"/>
              </a:rPr>
              <a:t>T</a:t>
            </a:r>
          </a:p>
        </p:txBody>
      </p:sp>
      <p:sp>
        <p:nvSpPr>
          <p:cNvPr id="12" name="文本框 11"/>
          <p:cNvSpPr txBox="1"/>
          <p:nvPr/>
        </p:nvSpPr>
        <p:spPr>
          <a:xfrm>
            <a:off x="541655" y="3262630"/>
            <a:ext cx="2019300" cy="1106805"/>
          </a:xfrm>
          <a:prstGeom prst="rect">
            <a:avLst/>
          </a:prstGeom>
          <a:noFill/>
        </p:spPr>
        <p:txBody>
          <a:bodyPr wrap="square" rtlCol="0">
            <a:spAutoFit/>
          </a:bodyPr>
          <a:lstStyle/>
          <a:p>
            <a:pPr indent="0">
              <a:buNone/>
            </a:pPr>
            <a:r>
              <a:rPr lang="en-US" altLang="zh-CN" dirty="0"/>
              <a:t>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本项目采用人工智能识别技术计算食物卡路里，在同等行业竞争中较为新颖</a:t>
            </a:r>
          </a:p>
        </p:txBody>
      </p:sp>
      <p:sp>
        <p:nvSpPr>
          <p:cNvPr id="13" name="文本框 12"/>
          <p:cNvSpPr txBox="1"/>
          <p:nvPr/>
        </p:nvSpPr>
        <p:spPr>
          <a:xfrm>
            <a:off x="2644775" y="3262630"/>
            <a:ext cx="1885315" cy="82994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在技术关上还有待提升，项目功能待优化</a:t>
            </a:r>
          </a:p>
        </p:txBody>
      </p:sp>
      <p:sp>
        <p:nvSpPr>
          <p:cNvPr id="14" name="文本框 13"/>
          <p:cNvSpPr txBox="1"/>
          <p:nvPr/>
        </p:nvSpPr>
        <p:spPr>
          <a:xfrm>
            <a:off x="4458335" y="3262630"/>
            <a:ext cx="1789430" cy="132207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随着人工智能的发展，智能的生活方式越来越受欢迎，创造便利，便是机会</a:t>
            </a:r>
            <a:endParaRPr lang="en-US" altLang="zh-CN" sz="16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6317615" y="3262630"/>
            <a:ext cx="2301875" cy="1568450"/>
          </a:xfrm>
          <a:prstGeom prst="rect">
            <a:avLst/>
          </a:prstGeom>
          <a:noFill/>
          <a:ln w="9525">
            <a:noFill/>
          </a:ln>
        </p:spPr>
        <p:txBody>
          <a:bodyPr wrap="square">
            <a:spAutoFit/>
          </a:bodyPr>
          <a:lstStyle/>
          <a:p>
            <a:pPr indent="0"/>
            <a:r>
              <a:rPr lang="zh-CN" sz="1600" b="0" dirty="0">
                <a:latin typeface="微软雅黑" panose="020B0503020204020204" pitchFamily="34" charset="-122"/>
                <a:ea typeface="微软雅黑" panose="020B0503020204020204" pitchFamily="34" charset="-122"/>
              </a:rPr>
              <a:t>此创新项目无需后台人工服务进行监控和维护，成本主要集中在开发与推广阶段，经验风险主要是在推广无力造成的人力物力的浪费</a:t>
            </a: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48"/>
          <p:cNvSpPr txBox="1"/>
          <p:nvPr/>
        </p:nvSpPr>
        <p:spPr>
          <a:xfrm>
            <a:off x="2744344" y="2168425"/>
            <a:ext cx="2816312" cy="492125"/>
          </a:xfrm>
          <a:prstGeom prst="rect">
            <a:avLst/>
          </a:prstGeom>
          <a:noFill/>
        </p:spPr>
        <p:txBody>
          <a:bodyPr wrap="square" lIns="0" tIns="0" rIns="0" bIns="0" rtlCol="0">
            <a:spAutoFit/>
          </a:bodyPr>
          <a:lstStyle/>
          <a:p>
            <a:r>
              <a:rPr 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总结与展望</a:t>
            </a:r>
            <a:endParaRPr lang="zh-CN" sz="31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259"/>
          <p:cNvSpPr>
            <a:spLocks noChangeArrowheads="1"/>
          </p:cNvSpPr>
          <p:nvPr/>
        </p:nvSpPr>
        <p:spPr bwMode="auto">
          <a:xfrm>
            <a:off x="1187624" y="1643920"/>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chemeClr val="accent1"/>
                </a:solidFill>
                <a:latin typeface="Impact" panose="020B0806030902050204" pitchFamily="34" charset="0"/>
                <a:cs typeface="Arial" panose="020B0604020202020204" pitchFamily="34" charset="0"/>
              </a:rPr>
              <a:t>04</a:t>
            </a:r>
            <a:endParaRPr lang="zh-CN" altLang="en-US" sz="9800" cap="all" spc="213" dirty="0">
              <a:solidFill>
                <a:schemeClr val="accent1"/>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108" y="72512"/>
            <a:ext cx="3214316" cy="5070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26"/>
                                        </p:tgtEl>
                                        <p:attrNameLst>
                                          <p:attrName>style.visibility</p:attrName>
                                        </p:attrNameLst>
                                      </p:cBhvr>
                                      <p:to>
                                        <p:strVal val="visible"/>
                                      </p:to>
                                    </p:set>
                                    <p:animEffect transition="in" filter="wipe(left)">
                                      <p:cBhvr>
                                        <p:cTn id="13" dur="200"/>
                                        <p:tgtEl>
                                          <p:spTgt spid="26"/>
                                        </p:tgtEl>
                                      </p:cBhvr>
                                    </p:animEffect>
                                  </p:childTnLst>
                                </p:cTn>
                              </p:par>
                            </p:childTnLst>
                          </p:cTn>
                        </p:par>
                        <p:par>
                          <p:cTn id="14" fill="hold">
                            <p:stCondLst>
                              <p:cond delay="144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8"/>
                                        </p:tgtEl>
                                        <p:attrNameLst>
                                          <p:attrName>ppt_y</p:attrName>
                                        </p:attrNameLst>
                                      </p:cBhvr>
                                      <p:tavLst>
                                        <p:tav tm="0">
                                          <p:val>
                                            <p:strVal val="#ppt_y"/>
                                          </p:val>
                                        </p:tav>
                                        <p:tav tm="100000">
                                          <p:val>
                                            <p:strVal val="#ppt_y"/>
                                          </p:val>
                                        </p:tav>
                                      </p:tavLst>
                                    </p:anim>
                                    <p:anim calcmode="lin" valueType="num">
                                      <p:cBhvr>
                                        <p:cTn id="1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8"/>
                                        </p:tgtEl>
                                      </p:cBhvr>
                                    </p:animEffect>
                                  </p:childTnLst>
                                </p:cTn>
                              </p:par>
                            </p:childTnLst>
                          </p:cTn>
                        </p:par>
                        <p:par>
                          <p:cTn id="22" fill="hold">
                            <p:stCondLst>
                              <p:cond delay="199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28"/>
                                        </p:tgtEl>
                                      </p:cBhvr>
                                    </p:animEffect>
                                    <p:animScale>
                                      <p:cBhvr>
                                        <p:cTn id="25" dur="250" autoRev="1" fill="hold"/>
                                        <p:tgtEl>
                                          <p:spTgt spid="28"/>
                                        </p:tgtEl>
                                      </p:cBhvr>
                                      <p:by x="105000" y="105000"/>
                                    </p:animScale>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5"/>
          <p:cNvSpPr/>
          <p:nvPr/>
        </p:nvSpPr>
        <p:spPr bwMode="auto">
          <a:xfrm>
            <a:off x="739433" y="1973017"/>
            <a:ext cx="1509629" cy="1509630"/>
          </a:xfrm>
          <a:prstGeom prst="ellipse">
            <a:avLst/>
          </a:prstGeom>
          <a:solidFill>
            <a:schemeClr val="accent2"/>
          </a:solidFill>
          <a:ln w="28575" cap="flat" cmpd="sng" algn="ctr">
            <a:noFill/>
            <a:prstDash val="solid"/>
          </a:ln>
          <a:effectLst/>
        </p:spPr>
        <p:txBody>
          <a:bodyPr anchor="ctr"/>
          <a:lstStyle/>
          <a:p>
            <a:pPr algn="ctr">
              <a:defRPr/>
            </a:pPr>
            <a:endParaRPr lang="zh-CN" altLang="en-US" sz="995" kern="0">
              <a:solidFill>
                <a:schemeClr val="bg1">
                  <a:lumMod val="50000"/>
                </a:schemeClr>
              </a:solidFill>
            </a:endParaRPr>
          </a:p>
        </p:txBody>
      </p:sp>
      <p:sp>
        <p:nvSpPr>
          <p:cNvPr id="24585" name="KSO_Shape"/>
          <p:cNvSpPr/>
          <p:nvPr/>
        </p:nvSpPr>
        <p:spPr bwMode="auto">
          <a:xfrm>
            <a:off x="2857594" y="1724071"/>
            <a:ext cx="971497" cy="757197"/>
          </a:xfrm>
          <a:custGeom>
            <a:avLst/>
            <a:gdLst>
              <a:gd name="T0" fmla="*/ 745815 w 1978026"/>
              <a:gd name="T1" fmla="*/ 553541 h 1543050"/>
              <a:gd name="T2" fmla="*/ 874286 w 1978026"/>
              <a:gd name="T3" fmla="*/ 511716 h 1543050"/>
              <a:gd name="T4" fmla="*/ 926627 w 1978026"/>
              <a:gd name="T5" fmla="*/ 658369 h 1543050"/>
              <a:gd name="T6" fmla="*/ 1042939 w 1978026"/>
              <a:gd name="T7" fmla="*/ 754196 h 1543050"/>
              <a:gd name="T8" fmla="*/ 1250449 w 1978026"/>
              <a:gd name="T9" fmla="*/ 884701 h 1543050"/>
              <a:gd name="T10" fmla="*/ 521122 w 1978026"/>
              <a:gd name="T11" fmla="*/ 995352 h 1543050"/>
              <a:gd name="T12" fmla="*/ 426486 w 1978026"/>
              <a:gd name="T13" fmla="*/ 868288 h 1543050"/>
              <a:gd name="T14" fmla="*/ 412740 w 1978026"/>
              <a:gd name="T15" fmla="*/ 525481 h 1543050"/>
              <a:gd name="T16" fmla="*/ 533810 w 1978026"/>
              <a:gd name="T17" fmla="*/ 549041 h 1543050"/>
              <a:gd name="T18" fmla="*/ 1311335 w 1978026"/>
              <a:gd name="T19" fmla="*/ 451912 h 1543050"/>
              <a:gd name="T20" fmla="*/ 1400184 w 1978026"/>
              <a:gd name="T21" fmla="*/ 518389 h 1543050"/>
              <a:gd name="T22" fmla="*/ 1406002 w 1978026"/>
              <a:gd name="T23" fmla="*/ 632539 h 1543050"/>
              <a:gd name="T24" fmla="*/ 1323764 w 1978026"/>
              <a:gd name="T25" fmla="*/ 706961 h 1543050"/>
              <a:gd name="T26" fmla="*/ 1019403 w 1978026"/>
              <a:gd name="T27" fmla="*/ 693719 h 1543050"/>
              <a:gd name="T28" fmla="*/ 957526 w 1978026"/>
              <a:gd name="T29" fmla="*/ 601287 h 1543050"/>
              <a:gd name="T30" fmla="*/ 990051 w 1978026"/>
              <a:gd name="T31" fmla="*/ 492698 h 1543050"/>
              <a:gd name="T32" fmla="*/ 1514740 w 1978026"/>
              <a:gd name="T33" fmla="*/ 425450 h 1543050"/>
              <a:gd name="T34" fmla="*/ 1661055 w 1978026"/>
              <a:gd name="T35" fmla="*/ 467706 h 1543050"/>
              <a:gd name="T36" fmla="*/ 1734609 w 1978026"/>
              <a:gd name="T37" fmla="*/ 588625 h 1543050"/>
              <a:gd name="T38" fmla="*/ 1651000 w 1978026"/>
              <a:gd name="T39" fmla="*/ 650546 h 1543050"/>
              <a:gd name="T40" fmla="*/ 1540934 w 1978026"/>
              <a:gd name="T41" fmla="*/ 560455 h 1543050"/>
              <a:gd name="T42" fmla="*/ 1756299 w 1978026"/>
              <a:gd name="T43" fmla="*/ 389203 h 1543050"/>
              <a:gd name="T44" fmla="*/ 1904293 w 1978026"/>
              <a:gd name="T45" fmla="*/ 436190 h 1543050"/>
              <a:gd name="T46" fmla="*/ 1973798 w 1978026"/>
              <a:gd name="T47" fmla="*/ 565736 h 1543050"/>
              <a:gd name="T48" fmla="*/ 1880773 w 1978026"/>
              <a:gd name="T49" fmla="*/ 611662 h 1543050"/>
              <a:gd name="T50" fmla="*/ 1774269 w 1978026"/>
              <a:gd name="T51" fmla="*/ 516891 h 1543050"/>
              <a:gd name="T52" fmla="*/ 1701800 w 1978026"/>
              <a:gd name="T53" fmla="*/ 350838 h 1543050"/>
              <a:gd name="T54" fmla="*/ 1973798 w 1978026"/>
              <a:gd name="T55" fmla="*/ 183495 h 1543050"/>
              <a:gd name="T56" fmla="*/ 1904293 w 1978026"/>
              <a:gd name="T57" fmla="*/ 313163 h 1543050"/>
              <a:gd name="T58" fmla="*/ 1756299 w 1978026"/>
              <a:gd name="T59" fmla="*/ 360363 h 1543050"/>
              <a:gd name="T60" fmla="*/ 1781405 w 1978026"/>
              <a:gd name="T61" fmla="*/ 218232 h 1543050"/>
              <a:gd name="T62" fmla="*/ 1894779 w 1978026"/>
              <a:gd name="T63" fmla="*/ 133113 h 1543050"/>
              <a:gd name="T64" fmla="*/ 535172 w 1978026"/>
              <a:gd name="T65" fmla="*/ 110856 h 1543050"/>
              <a:gd name="T66" fmla="*/ 589487 w 1978026"/>
              <a:gd name="T67" fmla="*/ 170613 h 1543050"/>
              <a:gd name="T68" fmla="*/ 579949 w 1978026"/>
              <a:gd name="T69" fmla="*/ 461729 h 1543050"/>
              <a:gd name="T70" fmla="*/ 512122 w 1978026"/>
              <a:gd name="T71" fmla="*/ 506679 h 1543050"/>
              <a:gd name="T72" fmla="*/ 433167 w 1978026"/>
              <a:gd name="T73" fmla="*/ 483147 h 1543050"/>
              <a:gd name="T74" fmla="*/ 401638 w 1978026"/>
              <a:gd name="T75" fmla="*/ 199169 h 1543050"/>
              <a:gd name="T76" fmla="*/ 436611 w 1978026"/>
              <a:gd name="T77" fmla="*/ 125134 h 1543050"/>
              <a:gd name="T78" fmla="*/ 1741224 w 1978026"/>
              <a:gd name="T79" fmla="*/ 102189 h 1543050"/>
              <a:gd name="T80" fmla="*/ 1692011 w 1978026"/>
              <a:gd name="T81" fmla="*/ 253503 h 1543050"/>
              <a:gd name="T82" fmla="*/ 1552575 w 1978026"/>
              <a:gd name="T83" fmla="*/ 320931 h 1543050"/>
              <a:gd name="T84" fmla="*/ 1531408 w 1978026"/>
              <a:gd name="T85" fmla="*/ 210764 h 1543050"/>
              <a:gd name="T86" fmla="*/ 1629569 w 1978026"/>
              <a:gd name="T87" fmla="*/ 106968 h 1543050"/>
              <a:gd name="T88" fmla="*/ 1237721 w 1978026"/>
              <a:gd name="T89" fmla="*/ 3171 h 1543050"/>
              <a:gd name="T90" fmla="*/ 1300163 w 1978026"/>
              <a:gd name="T91" fmla="*/ 54697 h 1543050"/>
              <a:gd name="T92" fmla="*/ 1118129 w 1978026"/>
              <a:gd name="T93" fmla="*/ 86406 h 1543050"/>
              <a:gd name="T94" fmla="*/ 1160198 w 1978026"/>
              <a:gd name="T95" fmla="*/ 16647 h 1543050"/>
              <a:gd name="T96" fmla="*/ 999596 w 1978026"/>
              <a:gd name="T97" fmla="*/ 3177 h 1543050"/>
              <a:gd name="T98" fmla="*/ 1062038 w 1978026"/>
              <a:gd name="T99" fmla="*/ 54798 h 1543050"/>
              <a:gd name="T100" fmla="*/ 1027907 w 1978026"/>
              <a:gd name="T101" fmla="*/ 414029 h 1543050"/>
              <a:gd name="T102" fmla="*/ 901435 w 1978026"/>
              <a:gd name="T103" fmla="*/ 472533 h 1543050"/>
              <a:gd name="T104" fmla="*/ 885560 w 1978026"/>
              <a:gd name="T105" fmla="*/ 63269 h 1543050"/>
              <a:gd name="T106" fmla="*/ 942710 w 1978026"/>
              <a:gd name="T107" fmla="*/ 5824 h 1543050"/>
              <a:gd name="T108" fmla="*/ 781511 w 1978026"/>
              <a:gd name="T109" fmla="*/ 11648 h 1543050"/>
              <a:gd name="T110" fmla="*/ 829731 w 1978026"/>
              <a:gd name="T111" fmla="*/ 77034 h 1543050"/>
              <a:gd name="T112" fmla="*/ 812775 w 1978026"/>
              <a:gd name="T113" fmla="*/ 469086 h 1543050"/>
              <a:gd name="T114" fmla="*/ 740708 w 1978026"/>
              <a:gd name="T115" fmla="*/ 508000 h 1543050"/>
              <a:gd name="T116" fmla="*/ 664403 w 1978026"/>
              <a:gd name="T117" fmla="*/ 476498 h 1543050"/>
              <a:gd name="T118" fmla="*/ 639763 w 1978026"/>
              <a:gd name="T119" fmla="*/ 91329 h 1543050"/>
              <a:gd name="T120" fmla="*/ 678180 w 1978026"/>
              <a:gd name="T121" fmla="*/ 19325 h 154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rgbClr val="FEFFF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995">
              <a:solidFill>
                <a:schemeClr val="bg1">
                  <a:lumMod val="50000"/>
                </a:schemeClr>
              </a:solidFill>
            </a:endParaRPr>
          </a:p>
        </p:txBody>
      </p:sp>
      <p:sp>
        <p:nvSpPr>
          <p:cNvPr id="24586" name="KSO_Shape"/>
          <p:cNvSpPr/>
          <p:nvPr/>
        </p:nvSpPr>
        <p:spPr bwMode="auto">
          <a:xfrm>
            <a:off x="1171210" y="2412731"/>
            <a:ext cx="644490" cy="630202"/>
          </a:xfrm>
          <a:custGeom>
            <a:avLst/>
            <a:gdLst>
              <a:gd name="T0" fmla="*/ 4085489 w 5833534"/>
              <a:gd name="T1" fmla="*/ 2122793 h 5697984"/>
              <a:gd name="T2" fmla="*/ 3959549 w 5833534"/>
              <a:gd name="T3" fmla="*/ 2223952 h 5697984"/>
              <a:gd name="T4" fmla="*/ 3989775 w 5833534"/>
              <a:gd name="T5" fmla="*/ 2311252 h 5697984"/>
              <a:gd name="T6" fmla="*/ 4196316 w 5833534"/>
              <a:gd name="T7" fmla="*/ 2056277 h 5697984"/>
              <a:gd name="T8" fmla="*/ 4116344 w 5833534"/>
              <a:gd name="T9" fmla="*/ 2028563 h 5697984"/>
              <a:gd name="T10" fmla="*/ 2292105 w 5833534"/>
              <a:gd name="T11" fmla="*/ 1224838 h 5697984"/>
              <a:gd name="T12" fmla="*/ 3989775 w 5833534"/>
              <a:gd name="T13" fmla="*/ 1768045 h 5697984"/>
              <a:gd name="T14" fmla="*/ 4091442 w 5833534"/>
              <a:gd name="T15" fmla="*/ 1869834 h 5697984"/>
              <a:gd name="T16" fmla="*/ 4241655 w 5833534"/>
              <a:gd name="T17" fmla="*/ 1889989 h 5697984"/>
              <a:gd name="T18" fmla="*/ 4800827 w 5833534"/>
              <a:gd name="T19" fmla="*/ 1568499 h 5697984"/>
              <a:gd name="T20" fmla="*/ 4876391 w 5833534"/>
              <a:gd name="T21" fmla="*/ 1540785 h 5697984"/>
              <a:gd name="T22" fmla="*/ 5793233 w 5833534"/>
              <a:gd name="T23" fmla="*/ 2305709 h 5697984"/>
              <a:gd name="T24" fmla="*/ 5833534 w 5833534"/>
              <a:gd name="T25" fmla="*/ 2383311 h 5697984"/>
              <a:gd name="T26" fmla="*/ 5808346 w 5833534"/>
              <a:gd name="T27" fmla="*/ 2471997 h 5697984"/>
              <a:gd name="T28" fmla="*/ 4705113 w 5833534"/>
              <a:gd name="T29" fmla="*/ 3985218 h 5697984"/>
              <a:gd name="T30" fmla="*/ 4624512 w 5833534"/>
              <a:gd name="T31" fmla="*/ 3979675 h 5697984"/>
              <a:gd name="T32" fmla="*/ 3722782 w 5833534"/>
              <a:gd name="T33" fmla="*/ 3192579 h 5697984"/>
              <a:gd name="T34" fmla="*/ 3712707 w 5833534"/>
              <a:gd name="T35" fmla="*/ 3103892 h 5697984"/>
              <a:gd name="T36" fmla="*/ 3909173 w 5833534"/>
              <a:gd name="T37" fmla="*/ 2444283 h 5697984"/>
              <a:gd name="T38" fmla="*/ 3813459 w 5833534"/>
              <a:gd name="T39" fmla="*/ 2261366 h 5697984"/>
              <a:gd name="T40" fmla="*/ 2913586 w 5833534"/>
              <a:gd name="T41" fmla="*/ 3090555 h 5697984"/>
              <a:gd name="T42" fmla="*/ 4790752 w 5833534"/>
              <a:gd name="T43" fmla="*/ 4389852 h 5697984"/>
              <a:gd name="T44" fmla="*/ 4936842 w 5833534"/>
              <a:gd name="T45" fmla="*/ 4528425 h 5697984"/>
              <a:gd name="T46" fmla="*/ 4946918 w 5833534"/>
              <a:gd name="T47" fmla="*/ 4744600 h 5697984"/>
              <a:gd name="T48" fmla="*/ 4820978 w 5833534"/>
              <a:gd name="T49" fmla="*/ 4905345 h 5697984"/>
              <a:gd name="T50" fmla="*/ 3415489 w 5833534"/>
              <a:gd name="T51" fmla="*/ 4750143 h 5697984"/>
              <a:gd name="T52" fmla="*/ 3276115 w 5833534"/>
              <a:gd name="T53" fmla="*/ 4679317 h 5697984"/>
              <a:gd name="T54" fmla="*/ 2502629 w 5833534"/>
              <a:gd name="T55" fmla="*/ 3593564 h 5697984"/>
              <a:gd name="T56" fmla="*/ 2004963 w 5833534"/>
              <a:gd name="T57" fmla="*/ 3802301 h 5697984"/>
              <a:gd name="T58" fmla="*/ 1586842 w 5833534"/>
              <a:gd name="T59" fmla="*/ 4971860 h 5697984"/>
              <a:gd name="T60" fmla="*/ 1652331 w 5833534"/>
              <a:gd name="T61" fmla="*/ 5343237 h 5697984"/>
              <a:gd name="T62" fmla="*/ 1601955 w 5833534"/>
              <a:gd name="T63" fmla="*/ 5570497 h 5697984"/>
              <a:gd name="T64" fmla="*/ 1526391 w 5833534"/>
              <a:gd name="T65" fmla="*/ 5659184 h 5697984"/>
              <a:gd name="T66" fmla="*/ 1425639 w 5833534"/>
              <a:gd name="T67" fmla="*/ 5697984 h 5697984"/>
              <a:gd name="T68" fmla="*/ 1234211 w 5833534"/>
              <a:gd name="T69" fmla="*/ 5664727 h 5697984"/>
              <a:gd name="T70" fmla="*/ 1143534 w 5833534"/>
              <a:gd name="T71" fmla="*/ 5564954 h 5697984"/>
              <a:gd name="T72" fmla="*/ 780827 w 5833534"/>
              <a:gd name="T73" fmla="*/ 3996304 h 5697984"/>
              <a:gd name="T74" fmla="*/ 785865 w 5833534"/>
              <a:gd name="T75" fmla="*/ 3774587 h 5697984"/>
              <a:gd name="T76" fmla="*/ 926917 w 5833534"/>
              <a:gd name="T77" fmla="*/ 3619384 h 5697984"/>
              <a:gd name="T78" fmla="*/ 1264436 w 5833534"/>
              <a:gd name="T79" fmla="*/ 2577313 h 5697984"/>
              <a:gd name="T80" fmla="*/ 1214060 w 5833534"/>
              <a:gd name="T81" fmla="*/ 2605028 h 5697984"/>
              <a:gd name="T82" fmla="*/ 1047820 w 5833534"/>
              <a:gd name="T83" fmla="*/ 2605028 h 5697984"/>
              <a:gd name="T84" fmla="*/ 35263 w 5833534"/>
              <a:gd name="T85" fmla="*/ 1973134 h 5697984"/>
              <a:gd name="T86" fmla="*/ 5038 w 5833534"/>
              <a:gd name="T87" fmla="*/ 1795760 h 5697984"/>
              <a:gd name="T88" fmla="*/ 95714 w 5833534"/>
              <a:gd name="T89" fmla="*/ 1640558 h 5697984"/>
              <a:gd name="T90" fmla="*/ 261955 w 5833534"/>
              <a:gd name="T91" fmla="*/ 1607300 h 5697984"/>
              <a:gd name="T92" fmla="*/ 1692632 w 5833534"/>
              <a:gd name="T93" fmla="*/ 1418840 h 5697984"/>
              <a:gd name="T94" fmla="*/ 1899173 w 5833534"/>
              <a:gd name="T95" fmla="*/ 1235923 h 5697984"/>
              <a:gd name="T96" fmla="*/ 2040226 w 5833534"/>
              <a:gd name="T97" fmla="*/ 1191580 h 5697984"/>
              <a:gd name="T98" fmla="*/ 3339925 w 5833534"/>
              <a:gd name="T99" fmla="*/ 748145 h 5697984"/>
              <a:gd name="T100" fmla="*/ 3798346 w 5833534"/>
              <a:gd name="T101" fmla="*/ 847918 h 5697984"/>
              <a:gd name="T102" fmla="*/ 3873910 w 5833534"/>
              <a:gd name="T103" fmla="*/ 1186037 h 5697984"/>
              <a:gd name="T104" fmla="*/ 3611955 w 5833534"/>
              <a:gd name="T105" fmla="*/ 1291353 h 5697984"/>
              <a:gd name="T106" fmla="*/ 3496090 w 5833534"/>
              <a:gd name="T107" fmla="*/ 1158322 h 5697984"/>
              <a:gd name="T108" fmla="*/ 3244211 w 5833534"/>
              <a:gd name="T109" fmla="*/ 1030835 h 5697984"/>
              <a:gd name="T110" fmla="*/ 2881504 w 5833534"/>
              <a:gd name="T111" fmla="*/ 958777 h 5697984"/>
              <a:gd name="T112" fmla="*/ 2397895 w 5833534"/>
              <a:gd name="T113" fmla="*/ 1008663 h 5697984"/>
              <a:gd name="T114" fmla="*/ 2125865 w 5833534"/>
              <a:gd name="T115" fmla="*/ 1119522 h 5697984"/>
              <a:gd name="T116" fmla="*/ 2146015 w 5833534"/>
              <a:gd name="T117" fmla="*/ 1008663 h 5697984"/>
              <a:gd name="T118" fmla="*/ 2493609 w 5833534"/>
              <a:gd name="T119" fmla="*/ 842375 h 5697984"/>
              <a:gd name="T120" fmla="*/ 2866391 w 5833534"/>
              <a:gd name="T121" fmla="*/ 748145 h 5697984"/>
              <a:gd name="T122" fmla="*/ 2112433 w 5833534"/>
              <a:gd name="T123" fmla="*/ 677333 h 5697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33534" h="5697984">
                <a:moveTo>
                  <a:pt x="4116344" y="2028563"/>
                </a:moveTo>
                <a:lnTo>
                  <a:pt x="4115715" y="2034106"/>
                </a:lnTo>
                <a:lnTo>
                  <a:pt x="4105639" y="2083992"/>
                </a:lnTo>
                <a:lnTo>
                  <a:pt x="4085489" y="2122793"/>
                </a:lnTo>
                <a:lnTo>
                  <a:pt x="4055263" y="2161593"/>
                </a:lnTo>
                <a:lnTo>
                  <a:pt x="4025038" y="2189308"/>
                </a:lnTo>
                <a:lnTo>
                  <a:pt x="3989775" y="2211480"/>
                </a:lnTo>
                <a:lnTo>
                  <a:pt x="3959549" y="2223952"/>
                </a:lnTo>
                <a:lnTo>
                  <a:pt x="3959549" y="2244737"/>
                </a:lnTo>
                <a:lnTo>
                  <a:pt x="3964587" y="2266909"/>
                </a:lnTo>
                <a:lnTo>
                  <a:pt x="3974662" y="2289081"/>
                </a:lnTo>
                <a:lnTo>
                  <a:pt x="3989775" y="2311252"/>
                </a:lnTo>
                <a:lnTo>
                  <a:pt x="4004887" y="2327881"/>
                </a:lnTo>
                <a:lnTo>
                  <a:pt x="4161053" y="2460911"/>
                </a:lnTo>
                <a:lnTo>
                  <a:pt x="4352482" y="2189308"/>
                </a:lnTo>
                <a:lnTo>
                  <a:pt x="4196316" y="2056277"/>
                </a:lnTo>
                <a:lnTo>
                  <a:pt x="4176166" y="2045192"/>
                </a:lnTo>
                <a:lnTo>
                  <a:pt x="4156015" y="2034106"/>
                </a:lnTo>
                <a:lnTo>
                  <a:pt x="4135865" y="2028563"/>
                </a:lnTo>
                <a:lnTo>
                  <a:pt x="4116344" y="2028563"/>
                </a:lnTo>
                <a:close/>
                <a:moveTo>
                  <a:pt x="2040226" y="1191580"/>
                </a:moveTo>
                <a:lnTo>
                  <a:pt x="2125865" y="1191580"/>
                </a:lnTo>
                <a:lnTo>
                  <a:pt x="2211504" y="1202666"/>
                </a:lnTo>
                <a:lnTo>
                  <a:pt x="2292105" y="1224838"/>
                </a:lnTo>
                <a:lnTo>
                  <a:pt x="2332406" y="1241466"/>
                </a:lnTo>
                <a:lnTo>
                  <a:pt x="2372707" y="1258095"/>
                </a:lnTo>
                <a:lnTo>
                  <a:pt x="2398150" y="1274092"/>
                </a:lnTo>
                <a:lnTo>
                  <a:pt x="3989775" y="1768045"/>
                </a:lnTo>
                <a:lnTo>
                  <a:pt x="4025038" y="1790217"/>
                </a:lnTo>
                <a:lnTo>
                  <a:pt x="4060301" y="1823474"/>
                </a:lnTo>
                <a:lnTo>
                  <a:pt x="4085489" y="1856732"/>
                </a:lnTo>
                <a:lnTo>
                  <a:pt x="4091442" y="1869834"/>
                </a:lnTo>
                <a:lnTo>
                  <a:pt x="4100602" y="1867818"/>
                </a:lnTo>
                <a:lnTo>
                  <a:pt x="4145940" y="1862275"/>
                </a:lnTo>
                <a:lnTo>
                  <a:pt x="4196316" y="1873361"/>
                </a:lnTo>
                <a:lnTo>
                  <a:pt x="4241655" y="1889989"/>
                </a:lnTo>
                <a:lnTo>
                  <a:pt x="4281955" y="1923247"/>
                </a:lnTo>
                <a:lnTo>
                  <a:pt x="4443158" y="2061820"/>
                </a:lnTo>
                <a:lnTo>
                  <a:pt x="4785715" y="1585128"/>
                </a:lnTo>
                <a:lnTo>
                  <a:pt x="4800827" y="1568499"/>
                </a:lnTo>
                <a:lnTo>
                  <a:pt x="4815940" y="1557414"/>
                </a:lnTo>
                <a:lnTo>
                  <a:pt x="4836091" y="1546328"/>
                </a:lnTo>
                <a:lnTo>
                  <a:pt x="4856241" y="1540785"/>
                </a:lnTo>
                <a:lnTo>
                  <a:pt x="4876391" y="1540785"/>
                </a:lnTo>
                <a:lnTo>
                  <a:pt x="4896542" y="1546328"/>
                </a:lnTo>
                <a:lnTo>
                  <a:pt x="4916692" y="1551871"/>
                </a:lnTo>
                <a:lnTo>
                  <a:pt x="4931805" y="1568499"/>
                </a:lnTo>
                <a:lnTo>
                  <a:pt x="5793233" y="2305709"/>
                </a:lnTo>
                <a:lnTo>
                  <a:pt x="5808346" y="2322338"/>
                </a:lnTo>
                <a:lnTo>
                  <a:pt x="5818421" y="2344510"/>
                </a:lnTo>
                <a:lnTo>
                  <a:pt x="5828497" y="2361139"/>
                </a:lnTo>
                <a:lnTo>
                  <a:pt x="5833534" y="2383311"/>
                </a:lnTo>
                <a:lnTo>
                  <a:pt x="5833534" y="2405482"/>
                </a:lnTo>
                <a:lnTo>
                  <a:pt x="5828497" y="2427654"/>
                </a:lnTo>
                <a:lnTo>
                  <a:pt x="5823459" y="2449826"/>
                </a:lnTo>
                <a:lnTo>
                  <a:pt x="5808346" y="2471997"/>
                </a:lnTo>
                <a:lnTo>
                  <a:pt x="4755489" y="3946417"/>
                </a:lnTo>
                <a:lnTo>
                  <a:pt x="4740376" y="3963046"/>
                </a:lnTo>
                <a:lnTo>
                  <a:pt x="4725264" y="3979675"/>
                </a:lnTo>
                <a:lnTo>
                  <a:pt x="4705113" y="3985218"/>
                </a:lnTo>
                <a:lnTo>
                  <a:pt x="4684963" y="3990761"/>
                </a:lnTo>
                <a:lnTo>
                  <a:pt x="4664812" y="3990761"/>
                </a:lnTo>
                <a:lnTo>
                  <a:pt x="4644662" y="3985218"/>
                </a:lnTo>
                <a:lnTo>
                  <a:pt x="4624512" y="3979675"/>
                </a:lnTo>
                <a:lnTo>
                  <a:pt x="4609399" y="3968589"/>
                </a:lnTo>
                <a:lnTo>
                  <a:pt x="3747970" y="3225836"/>
                </a:lnTo>
                <a:lnTo>
                  <a:pt x="3732857" y="3209207"/>
                </a:lnTo>
                <a:lnTo>
                  <a:pt x="3722782" y="3192579"/>
                </a:lnTo>
                <a:lnTo>
                  <a:pt x="3712707" y="3170407"/>
                </a:lnTo>
                <a:lnTo>
                  <a:pt x="3707669" y="3148235"/>
                </a:lnTo>
                <a:lnTo>
                  <a:pt x="3707669" y="3126063"/>
                </a:lnTo>
                <a:lnTo>
                  <a:pt x="3712707" y="3103892"/>
                </a:lnTo>
                <a:lnTo>
                  <a:pt x="3717745" y="3081720"/>
                </a:lnTo>
                <a:lnTo>
                  <a:pt x="3732857" y="3065091"/>
                </a:lnTo>
                <a:lnTo>
                  <a:pt x="4070376" y="2588399"/>
                </a:lnTo>
                <a:lnTo>
                  <a:pt x="3909173" y="2444283"/>
                </a:lnTo>
                <a:lnTo>
                  <a:pt x="3873910" y="2405482"/>
                </a:lnTo>
                <a:lnTo>
                  <a:pt x="3843684" y="2361139"/>
                </a:lnTo>
                <a:lnTo>
                  <a:pt x="3823534" y="2311252"/>
                </a:lnTo>
                <a:lnTo>
                  <a:pt x="3813459" y="2261366"/>
                </a:lnTo>
                <a:lnTo>
                  <a:pt x="3813459" y="2211480"/>
                </a:lnTo>
                <a:lnTo>
                  <a:pt x="3813729" y="2209996"/>
                </a:lnTo>
                <a:lnTo>
                  <a:pt x="2614518" y="1836763"/>
                </a:lnTo>
                <a:lnTo>
                  <a:pt x="2913586" y="3090555"/>
                </a:lnTo>
                <a:lnTo>
                  <a:pt x="3697594" y="4212478"/>
                </a:lnTo>
                <a:lnTo>
                  <a:pt x="3705792" y="4227513"/>
                </a:lnTo>
                <a:lnTo>
                  <a:pt x="4740376" y="4373223"/>
                </a:lnTo>
                <a:lnTo>
                  <a:pt x="4790752" y="4389852"/>
                </a:lnTo>
                <a:lnTo>
                  <a:pt x="4836091" y="4412024"/>
                </a:lnTo>
                <a:lnTo>
                  <a:pt x="4876391" y="4445281"/>
                </a:lnTo>
                <a:lnTo>
                  <a:pt x="4906617" y="4484082"/>
                </a:lnTo>
                <a:lnTo>
                  <a:pt x="4936842" y="4528425"/>
                </a:lnTo>
                <a:lnTo>
                  <a:pt x="4951955" y="4578312"/>
                </a:lnTo>
                <a:lnTo>
                  <a:pt x="4962030" y="4633741"/>
                </a:lnTo>
                <a:lnTo>
                  <a:pt x="4956993" y="4689171"/>
                </a:lnTo>
                <a:lnTo>
                  <a:pt x="4946918" y="4744600"/>
                </a:lnTo>
                <a:lnTo>
                  <a:pt x="4926767" y="4794486"/>
                </a:lnTo>
                <a:lnTo>
                  <a:pt x="4896542" y="4838830"/>
                </a:lnTo>
                <a:lnTo>
                  <a:pt x="4861279" y="4872087"/>
                </a:lnTo>
                <a:lnTo>
                  <a:pt x="4820978" y="4905345"/>
                </a:lnTo>
                <a:lnTo>
                  <a:pt x="4775639" y="4921974"/>
                </a:lnTo>
                <a:lnTo>
                  <a:pt x="4725264" y="4933060"/>
                </a:lnTo>
                <a:lnTo>
                  <a:pt x="4674888" y="4933060"/>
                </a:lnTo>
                <a:lnTo>
                  <a:pt x="3415489" y="4750143"/>
                </a:lnTo>
                <a:lnTo>
                  <a:pt x="3365113" y="4739057"/>
                </a:lnTo>
                <a:lnTo>
                  <a:pt x="3319775" y="4711342"/>
                </a:lnTo>
                <a:lnTo>
                  <a:pt x="3279474" y="4683628"/>
                </a:lnTo>
                <a:lnTo>
                  <a:pt x="3276115" y="4679317"/>
                </a:lnTo>
                <a:lnTo>
                  <a:pt x="3259324" y="4666999"/>
                </a:lnTo>
                <a:lnTo>
                  <a:pt x="3234136" y="4639284"/>
                </a:lnTo>
                <a:lnTo>
                  <a:pt x="3213985" y="4617112"/>
                </a:lnTo>
                <a:lnTo>
                  <a:pt x="2502629" y="3593564"/>
                </a:lnTo>
                <a:lnTo>
                  <a:pt x="2483534" y="3602756"/>
                </a:lnTo>
                <a:lnTo>
                  <a:pt x="2317294" y="3669271"/>
                </a:lnTo>
                <a:lnTo>
                  <a:pt x="2191354" y="3724700"/>
                </a:lnTo>
                <a:lnTo>
                  <a:pt x="2004963" y="3802301"/>
                </a:lnTo>
                <a:lnTo>
                  <a:pt x="1732933" y="3918703"/>
                </a:lnTo>
                <a:lnTo>
                  <a:pt x="1380301" y="4073905"/>
                </a:lnTo>
                <a:lnTo>
                  <a:pt x="1571730" y="4916431"/>
                </a:lnTo>
                <a:lnTo>
                  <a:pt x="1586842" y="4971860"/>
                </a:lnTo>
                <a:lnTo>
                  <a:pt x="1617068" y="5104890"/>
                </a:lnTo>
                <a:lnTo>
                  <a:pt x="1637218" y="5182492"/>
                </a:lnTo>
                <a:lnTo>
                  <a:pt x="1647293" y="5265636"/>
                </a:lnTo>
                <a:lnTo>
                  <a:pt x="1652331" y="5343237"/>
                </a:lnTo>
                <a:lnTo>
                  <a:pt x="1647293" y="5415295"/>
                </a:lnTo>
                <a:lnTo>
                  <a:pt x="1627143" y="5498439"/>
                </a:lnTo>
                <a:lnTo>
                  <a:pt x="1617068" y="5537239"/>
                </a:lnTo>
                <a:lnTo>
                  <a:pt x="1601955" y="5570497"/>
                </a:lnTo>
                <a:lnTo>
                  <a:pt x="1586842" y="5598211"/>
                </a:lnTo>
                <a:lnTo>
                  <a:pt x="1566692" y="5620383"/>
                </a:lnTo>
                <a:lnTo>
                  <a:pt x="1546542" y="5642555"/>
                </a:lnTo>
                <a:lnTo>
                  <a:pt x="1526391" y="5659184"/>
                </a:lnTo>
                <a:lnTo>
                  <a:pt x="1506241" y="5675813"/>
                </a:lnTo>
                <a:lnTo>
                  <a:pt x="1481053" y="5686898"/>
                </a:lnTo>
                <a:lnTo>
                  <a:pt x="1450827" y="5692441"/>
                </a:lnTo>
                <a:lnTo>
                  <a:pt x="1425639" y="5697984"/>
                </a:lnTo>
                <a:lnTo>
                  <a:pt x="1360151" y="5697984"/>
                </a:lnTo>
                <a:lnTo>
                  <a:pt x="1294662" y="5686898"/>
                </a:lnTo>
                <a:lnTo>
                  <a:pt x="1259399" y="5681355"/>
                </a:lnTo>
                <a:lnTo>
                  <a:pt x="1234211" y="5664727"/>
                </a:lnTo>
                <a:lnTo>
                  <a:pt x="1203985" y="5642555"/>
                </a:lnTo>
                <a:lnTo>
                  <a:pt x="1178797" y="5620383"/>
                </a:lnTo>
                <a:lnTo>
                  <a:pt x="1158647" y="5592669"/>
                </a:lnTo>
                <a:lnTo>
                  <a:pt x="1143534" y="5564954"/>
                </a:lnTo>
                <a:lnTo>
                  <a:pt x="1133459" y="5537239"/>
                </a:lnTo>
                <a:lnTo>
                  <a:pt x="1123384" y="5515067"/>
                </a:lnTo>
                <a:lnTo>
                  <a:pt x="780827" y="4012933"/>
                </a:lnTo>
                <a:lnTo>
                  <a:pt x="780827" y="3996304"/>
                </a:lnTo>
                <a:lnTo>
                  <a:pt x="765714" y="3940874"/>
                </a:lnTo>
                <a:lnTo>
                  <a:pt x="765714" y="3885445"/>
                </a:lnTo>
                <a:lnTo>
                  <a:pt x="770752" y="3830016"/>
                </a:lnTo>
                <a:lnTo>
                  <a:pt x="785865" y="3774587"/>
                </a:lnTo>
                <a:lnTo>
                  <a:pt x="811053" y="3730243"/>
                </a:lnTo>
                <a:lnTo>
                  <a:pt x="841278" y="3685900"/>
                </a:lnTo>
                <a:lnTo>
                  <a:pt x="881579" y="3647099"/>
                </a:lnTo>
                <a:lnTo>
                  <a:pt x="926917" y="3619384"/>
                </a:lnTo>
                <a:lnTo>
                  <a:pt x="2045264" y="3015205"/>
                </a:lnTo>
                <a:lnTo>
                  <a:pt x="1808497" y="2028563"/>
                </a:lnTo>
                <a:lnTo>
                  <a:pt x="1299700" y="2544055"/>
                </a:lnTo>
                <a:lnTo>
                  <a:pt x="1264436" y="2577313"/>
                </a:lnTo>
                <a:lnTo>
                  <a:pt x="1254361" y="2582856"/>
                </a:lnTo>
                <a:lnTo>
                  <a:pt x="1244286" y="2588399"/>
                </a:lnTo>
                <a:lnTo>
                  <a:pt x="1224136" y="2599485"/>
                </a:lnTo>
                <a:lnTo>
                  <a:pt x="1214060" y="2605028"/>
                </a:lnTo>
                <a:lnTo>
                  <a:pt x="1173760" y="2616114"/>
                </a:lnTo>
                <a:lnTo>
                  <a:pt x="1133459" y="2621657"/>
                </a:lnTo>
                <a:lnTo>
                  <a:pt x="1093158" y="2616114"/>
                </a:lnTo>
                <a:lnTo>
                  <a:pt x="1047820" y="2605028"/>
                </a:lnTo>
                <a:lnTo>
                  <a:pt x="1012557" y="2582856"/>
                </a:lnTo>
                <a:lnTo>
                  <a:pt x="95714" y="2039649"/>
                </a:lnTo>
                <a:lnTo>
                  <a:pt x="60451" y="2006391"/>
                </a:lnTo>
                <a:lnTo>
                  <a:pt x="35263" y="1973134"/>
                </a:lnTo>
                <a:lnTo>
                  <a:pt x="15113" y="1928790"/>
                </a:lnTo>
                <a:lnTo>
                  <a:pt x="5038" y="1884447"/>
                </a:lnTo>
                <a:lnTo>
                  <a:pt x="0" y="1840103"/>
                </a:lnTo>
                <a:lnTo>
                  <a:pt x="5038" y="1795760"/>
                </a:lnTo>
                <a:lnTo>
                  <a:pt x="15113" y="1751416"/>
                </a:lnTo>
                <a:lnTo>
                  <a:pt x="35263" y="1707073"/>
                </a:lnTo>
                <a:lnTo>
                  <a:pt x="65489" y="1668272"/>
                </a:lnTo>
                <a:lnTo>
                  <a:pt x="95714" y="1640558"/>
                </a:lnTo>
                <a:lnTo>
                  <a:pt x="136015" y="1618386"/>
                </a:lnTo>
                <a:lnTo>
                  <a:pt x="176316" y="1607300"/>
                </a:lnTo>
                <a:lnTo>
                  <a:pt x="216617" y="1601757"/>
                </a:lnTo>
                <a:lnTo>
                  <a:pt x="261955" y="1607300"/>
                </a:lnTo>
                <a:lnTo>
                  <a:pt x="302256" y="1618386"/>
                </a:lnTo>
                <a:lnTo>
                  <a:pt x="337519" y="1640558"/>
                </a:lnTo>
                <a:lnTo>
                  <a:pt x="1081691" y="2081462"/>
                </a:lnTo>
                <a:lnTo>
                  <a:pt x="1692632" y="1418840"/>
                </a:lnTo>
                <a:lnTo>
                  <a:pt x="1763158" y="1346782"/>
                </a:lnTo>
                <a:lnTo>
                  <a:pt x="1828647" y="1280267"/>
                </a:lnTo>
                <a:lnTo>
                  <a:pt x="1863910" y="1258095"/>
                </a:lnTo>
                <a:lnTo>
                  <a:pt x="1899173" y="1235923"/>
                </a:lnTo>
                <a:lnTo>
                  <a:pt x="1934436" y="1219295"/>
                </a:lnTo>
                <a:lnTo>
                  <a:pt x="1969699" y="1208209"/>
                </a:lnTo>
                <a:lnTo>
                  <a:pt x="2004963" y="1197123"/>
                </a:lnTo>
                <a:lnTo>
                  <a:pt x="2040226" y="1191580"/>
                </a:lnTo>
                <a:close/>
                <a:moveTo>
                  <a:pt x="3057820" y="731517"/>
                </a:moveTo>
                <a:lnTo>
                  <a:pt x="3148496" y="731517"/>
                </a:lnTo>
                <a:lnTo>
                  <a:pt x="3244211" y="737059"/>
                </a:lnTo>
                <a:lnTo>
                  <a:pt x="3339925" y="748145"/>
                </a:lnTo>
                <a:lnTo>
                  <a:pt x="3430602" y="764774"/>
                </a:lnTo>
                <a:lnTo>
                  <a:pt x="3662331" y="809118"/>
                </a:lnTo>
                <a:lnTo>
                  <a:pt x="3768121" y="836832"/>
                </a:lnTo>
                <a:lnTo>
                  <a:pt x="3798346" y="847918"/>
                </a:lnTo>
                <a:lnTo>
                  <a:pt x="3813459" y="859004"/>
                </a:lnTo>
                <a:lnTo>
                  <a:pt x="3828572" y="903347"/>
                </a:lnTo>
                <a:lnTo>
                  <a:pt x="3843684" y="997577"/>
                </a:lnTo>
                <a:lnTo>
                  <a:pt x="3873910" y="1186037"/>
                </a:lnTo>
                <a:lnTo>
                  <a:pt x="3808421" y="1213752"/>
                </a:lnTo>
                <a:lnTo>
                  <a:pt x="3742933" y="1235923"/>
                </a:lnTo>
                <a:lnTo>
                  <a:pt x="3677444" y="1263638"/>
                </a:lnTo>
                <a:lnTo>
                  <a:pt x="3611955" y="1291353"/>
                </a:lnTo>
                <a:lnTo>
                  <a:pt x="3586767" y="1252552"/>
                </a:lnTo>
                <a:lnTo>
                  <a:pt x="3561579" y="1219295"/>
                </a:lnTo>
                <a:lnTo>
                  <a:pt x="3526316" y="1186037"/>
                </a:lnTo>
                <a:lnTo>
                  <a:pt x="3496090" y="1158322"/>
                </a:lnTo>
                <a:lnTo>
                  <a:pt x="3455790" y="1130608"/>
                </a:lnTo>
                <a:lnTo>
                  <a:pt x="3415489" y="1108436"/>
                </a:lnTo>
                <a:lnTo>
                  <a:pt x="3334887" y="1064093"/>
                </a:lnTo>
                <a:lnTo>
                  <a:pt x="3244211" y="1030835"/>
                </a:lnTo>
                <a:lnTo>
                  <a:pt x="3153534" y="1003120"/>
                </a:lnTo>
                <a:lnTo>
                  <a:pt x="3067895" y="980949"/>
                </a:lnTo>
                <a:lnTo>
                  <a:pt x="2987293" y="969863"/>
                </a:lnTo>
                <a:lnTo>
                  <a:pt x="2881504" y="958777"/>
                </a:lnTo>
                <a:lnTo>
                  <a:pt x="2765639" y="958777"/>
                </a:lnTo>
                <a:lnTo>
                  <a:pt x="2644737" y="964320"/>
                </a:lnTo>
                <a:lnTo>
                  <a:pt x="2523835" y="980949"/>
                </a:lnTo>
                <a:lnTo>
                  <a:pt x="2397895" y="1008663"/>
                </a:lnTo>
                <a:lnTo>
                  <a:pt x="2282030" y="1047464"/>
                </a:lnTo>
                <a:lnTo>
                  <a:pt x="2226617" y="1069635"/>
                </a:lnTo>
                <a:lnTo>
                  <a:pt x="2176241" y="1091807"/>
                </a:lnTo>
                <a:lnTo>
                  <a:pt x="2125865" y="1119522"/>
                </a:lnTo>
                <a:lnTo>
                  <a:pt x="2080527" y="1147236"/>
                </a:lnTo>
                <a:lnTo>
                  <a:pt x="1984812" y="1113979"/>
                </a:lnTo>
                <a:lnTo>
                  <a:pt x="2065414" y="1058550"/>
                </a:lnTo>
                <a:lnTo>
                  <a:pt x="2146015" y="1008663"/>
                </a:lnTo>
                <a:lnTo>
                  <a:pt x="2231654" y="958777"/>
                </a:lnTo>
                <a:lnTo>
                  <a:pt x="2317294" y="914433"/>
                </a:lnTo>
                <a:lnTo>
                  <a:pt x="2402933" y="875633"/>
                </a:lnTo>
                <a:lnTo>
                  <a:pt x="2493609" y="842375"/>
                </a:lnTo>
                <a:lnTo>
                  <a:pt x="2584286" y="814661"/>
                </a:lnTo>
                <a:lnTo>
                  <a:pt x="2680000" y="786946"/>
                </a:lnTo>
                <a:lnTo>
                  <a:pt x="2770677" y="764774"/>
                </a:lnTo>
                <a:lnTo>
                  <a:pt x="2866391" y="748145"/>
                </a:lnTo>
                <a:lnTo>
                  <a:pt x="2962105" y="737059"/>
                </a:lnTo>
                <a:lnTo>
                  <a:pt x="3057820" y="731517"/>
                </a:lnTo>
                <a:close/>
                <a:moveTo>
                  <a:pt x="1435100" y="0"/>
                </a:moveTo>
                <a:cubicBezTo>
                  <a:pt x="1809181" y="0"/>
                  <a:pt x="2112433" y="303252"/>
                  <a:pt x="2112433" y="677333"/>
                </a:cubicBezTo>
                <a:cubicBezTo>
                  <a:pt x="2112433" y="1051414"/>
                  <a:pt x="1809181" y="1354666"/>
                  <a:pt x="1435100" y="1354666"/>
                </a:cubicBezTo>
                <a:cubicBezTo>
                  <a:pt x="1061019" y="1354666"/>
                  <a:pt x="757767" y="1051414"/>
                  <a:pt x="757767" y="677333"/>
                </a:cubicBezTo>
                <a:cubicBezTo>
                  <a:pt x="757767" y="303252"/>
                  <a:pt x="1061019" y="0"/>
                  <a:pt x="1435100" y="0"/>
                </a:cubicBezTo>
                <a:close/>
              </a:path>
            </a:pathLst>
          </a:custGeom>
          <a:solidFill>
            <a:srgbClr val="FE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95">
              <a:solidFill>
                <a:schemeClr val="bg1">
                  <a:lumMod val="50000"/>
                </a:schemeClr>
              </a:solidFill>
            </a:endParaRPr>
          </a:p>
        </p:txBody>
      </p:sp>
      <p:sp>
        <p:nvSpPr>
          <p:cNvPr id="26" name="文本框 25"/>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rPr>
              <a:t>总结与展望</a:t>
            </a:r>
          </a:p>
        </p:txBody>
      </p:sp>
      <p:sp>
        <p:nvSpPr>
          <p:cNvPr id="27" name="菱形 26"/>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2684145" y="1417955"/>
            <a:ext cx="5731510" cy="2306955"/>
          </a:xfrm>
          <a:prstGeom prst="rect">
            <a:avLst/>
          </a:prstGeom>
          <a:noFill/>
          <a:ln w="9525">
            <a:noFill/>
          </a:ln>
        </p:spPr>
        <p:txBody>
          <a:bodyPr wrap="square">
            <a:spAutoFit/>
          </a:bodyPr>
          <a:lstStyle/>
          <a:p>
            <a:pPr indent="304800"/>
            <a:r>
              <a:rPr lang="zh-CN" b="0" dirty="0">
                <a:latin typeface="微软雅黑" panose="020B0503020204020204" pitchFamily="34" charset="-122"/>
                <a:ea typeface="微软雅黑" panose="020B0503020204020204" pitchFamily="34" charset="-122"/>
              </a:rPr>
              <a:t>作为会对未来人类生活产生重大影响的颠覆性技术，食物识别和热量计算技术在解决了无量具计算热量难题的同时，还降低了热量记录的门槛，具有巨大的商业化价值。除食物识别和热量计算外，该技术还可应用于针对各种物体的体积和质量的估算，未来只需拍照即可获取各种物体的体积和重量，而不需要相关量具的参与，其运用场景有非常大的想象空间。</a:t>
            </a:r>
          </a:p>
          <a:p>
            <a:pPr indent="304800"/>
            <a:r>
              <a:rPr lang="zh-CN" b="0" dirty="0">
                <a:latin typeface="微软雅黑" panose="020B0503020204020204" pitchFamily="34" charset="-122"/>
                <a:ea typeface="微软雅黑" panose="020B0503020204020204" pitchFamily="34" charset="-122"/>
              </a:rPr>
              <a:t>燃烧你的卡路里，用食途，扫描你的美食卡路里！</a:t>
            </a: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圆角矩形 16"/>
          <p:cNvSpPr/>
          <p:nvPr/>
        </p:nvSpPr>
        <p:spPr>
          <a:xfrm>
            <a:off x="3939388" y="1529311"/>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6" name="圆角矩形 95"/>
          <p:cNvSpPr/>
          <p:nvPr/>
        </p:nvSpPr>
        <p:spPr>
          <a:xfrm>
            <a:off x="3939388" y="2143493"/>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p>
        </p:txBody>
      </p:sp>
      <p:sp>
        <p:nvSpPr>
          <p:cNvPr id="101" name="圆角矩形 100"/>
          <p:cNvSpPr/>
          <p:nvPr/>
        </p:nvSpPr>
        <p:spPr>
          <a:xfrm>
            <a:off x="3939388" y="2757674"/>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2" name="圆角矩形 101"/>
          <p:cNvSpPr/>
          <p:nvPr/>
        </p:nvSpPr>
        <p:spPr>
          <a:xfrm>
            <a:off x="3939388" y="3371856"/>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6" name="椭圆 80"/>
          <p:cNvSpPr/>
          <p:nvPr/>
        </p:nvSpPr>
        <p:spPr bwMode="auto">
          <a:xfrm>
            <a:off x="3923928" y="1491630"/>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01</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117" name="椭圆 80"/>
          <p:cNvSpPr/>
          <p:nvPr/>
        </p:nvSpPr>
        <p:spPr bwMode="auto">
          <a:xfrm>
            <a:off x="3923928" y="2109190"/>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02</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118" name="椭圆 80"/>
          <p:cNvSpPr/>
          <p:nvPr/>
        </p:nvSpPr>
        <p:spPr bwMode="auto">
          <a:xfrm>
            <a:off x="3923928" y="2723372"/>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03</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119" name="椭圆 80"/>
          <p:cNvSpPr/>
          <p:nvPr/>
        </p:nvSpPr>
        <p:spPr bwMode="auto">
          <a:xfrm>
            <a:off x="3923928" y="3351240"/>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04</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121" name="矩形 39"/>
          <p:cNvSpPr>
            <a:spLocks noChangeArrowheads="1"/>
          </p:cNvSpPr>
          <p:nvPr/>
        </p:nvSpPr>
        <p:spPr bwMode="auto">
          <a:xfrm>
            <a:off x="5145708" y="1499690"/>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项目背景介绍</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2" name="矩形 39"/>
          <p:cNvSpPr>
            <a:spLocks noChangeArrowheads="1"/>
          </p:cNvSpPr>
          <p:nvPr/>
        </p:nvSpPr>
        <p:spPr bwMode="auto">
          <a:xfrm>
            <a:off x="5145708" y="3369353"/>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总结与展望</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3" name="矩形 39"/>
          <p:cNvSpPr>
            <a:spLocks noChangeArrowheads="1"/>
          </p:cNvSpPr>
          <p:nvPr/>
        </p:nvSpPr>
        <p:spPr bwMode="auto">
          <a:xfrm>
            <a:off x="5145708" y="2145371"/>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项目特色</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4" name="矩形 39"/>
          <p:cNvSpPr>
            <a:spLocks noChangeArrowheads="1"/>
          </p:cNvSpPr>
          <p:nvPr/>
        </p:nvSpPr>
        <p:spPr bwMode="auto">
          <a:xfrm>
            <a:off x="5145708" y="2741304"/>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市场分析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6" name="矩形 28"/>
          <p:cNvSpPr/>
          <p:nvPr/>
        </p:nvSpPr>
        <p:spPr bwMode="auto">
          <a:xfrm>
            <a:off x="-1" y="1958506"/>
            <a:ext cx="2843809" cy="128396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35" tIns="45717" rIns="91435" bIns="45717" numCol="1" rtlCol="0" anchor="t" anchorCtr="0" compatLnSpc="1"/>
          <a:lstStyle/>
          <a:p>
            <a:pPr defTabSz="914400"/>
            <a:endParaRPr lang="zh-CN" altLang="en-US" dirty="0">
              <a:latin typeface="Arial" panose="020B0604020202020204" pitchFamily="34" charset="0"/>
            </a:endParaRPr>
          </a:p>
        </p:txBody>
      </p:sp>
      <p:sp>
        <p:nvSpPr>
          <p:cNvPr id="18" name="TextBox 17"/>
          <p:cNvSpPr txBox="1"/>
          <p:nvPr/>
        </p:nvSpPr>
        <p:spPr bwMode="auto">
          <a:xfrm>
            <a:off x="933302" y="2101138"/>
            <a:ext cx="1172116" cy="707886"/>
          </a:xfrm>
          <a:prstGeom prst="rect">
            <a:avLst/>
          </a:prstGeom>
          <a:noFill/>
        </p:spPr>
        <p:txBody>
          <a:bodyPr wrap="none" lIns="91435" tIns="45717" rIns="91435" bIns="45717">
            <a:spAutoFit/>
          </a:bodyPr>
          <a:lstStyle/>
          <a:p>
            <a:pPr>
              <a:defRPr/>
            </a:pPr>
            <a:r>
              <a:rPr lang="zh-CN" altLang="en-US" sz="4000" kern="0" spc="-150" dirty="0">
                <a:ln w="1905">
                  <a:noFill/>
                </a:ln>
                <a:solidFill>
                  <a:schemeClr val="bg1"/>
                </a:solidFill>
                <a:latin typeface="方正大黑简体" pitchFamily="65" charset="-122"/>
                <a:ea typeface="方正大黑简体" pitchFamily="65" charset="-122"/>
              </a:rPr>
              <a:t>目录</a:t>
            </a:r>
          </a:p>
        </p:txBody>
      </p:sp>
      <p:sp>
        <p:nvSpPr>
          <p:cNvPr id="19" name="TextBox 18"/>
          <p:cNvSpPr txBox="1"/>
          <p:nvPr/>
        </p:nvSpPr>
        <p:spPr bwMode="auto">
          <a:xfrm>
            <a:off x="755576" y="2675711"/>
            <a:ext cx="1620765" cy="400110"/>
          </a:xfrm>
          <a:prstGeom prst="rect">
            <a:avLst/>
          </a:prstGeom>
          <a:noFill/>
        </p:spPr>
        <p:txBody>
          <a:bodyPr wrap="none" lIns="91435" tIns="45717" rIns="91435" bIns="45717">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CONTENTS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ppt_x</p:attrName>
                                        </p:attrNameLst>
                                      </p:cBhvr>
                                      <p:tavLst>
                                        <p:tav tm="0">
                                          <p:val>
                                            <p:strVal val="#ppt_x"/>
                                          </p:val>
                                        </p:tav>
                                        <p:tav tm="100000">
                                          <p:val>
                                            <p:strVal val="#ppt_x"/>
                                          </p:val>
                                        </p:tav>
                                      </p:tavLst>
                                    </p:anim>
                                    <p:anim calcmode="lin" valueType="num">
                                      <p:cBhvr>
                                        <p:cTn id="13" dur="5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anim calcmode="lin" valueType="num">
                                      <p:cBhvr>
                                        <p:cTn id="17" dur="500" fill="hold"/>
                                        <p:tgtEl>
                                          <p:spTgt spid="19"/>
                                        </p:tgtEl>
                                        <p:attrNameLst>
                                          <p:attrName>ppt_x</p:attrName>
                                        </p:attrNameLst>
                                      </p:cBhvr>
                                      <p:tavLst>
                                        <p:tav tm="0">
                                          <p:val>
                                            <p:strVal val="#ppt_x"/>
                                          </p:val>
                                        </p:tav>
                                        <p:tav tm="100000">
                                          <p:val>
                                            <p:strVal val="#ppt_x"/>
                                          </p:val>
                                        </p:tav>
                                      </p:tavLst>
                                    </p:anim>
                                    <p:anim calcmode="lin" valueType="num">
                                      <p:cBhvr>
                                        <p:cTn id="18" dur="5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1+#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1+#ppt_w/2"/>
                                          </p:val>
                                        </p:tav>
                                        <p:tav tm="100000">
                                          <p:val>
                                            <p:strVal val="#ppt_x"/>
                                          </p:val>
                                        </p:tav>
                                      </p:tavLst>
                                    </p:anim>
                                    <p:anim calcmode="lin" valueType="num">
                                      <p:cBhvr additive="base">
                                        <p:cTn id="27" dur="500" fill="hold"/>
                                        <p:tgtEl>
                                          <p:spTgt spid="9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 calcmode="lin" valueType="num">
                                      <p:cBhvr additive="base">
                                        <p:cTn id="30" dur="500" fill="hold"/>
                                        <p:tgtEl>
                                          <p:spTgt spid="101"/>
                                        </p:tgtEl>
                                        <p:attrNameLst>
                                          <p:attrName>ppt_x</p:attrName>
                                        </p:attrNameLst>
                                      </p:cBhvr>
                                      <p:tavLst>
                                        <p:tav tm="0">
                                          <p:val>
                                            <p:strVal val="1+#ppt_w/2"/>
                                          </p:val>
                                        </p:tav>
                                        <p:tav tm="100000">
                                          <p:val>
                                            <p:strVal val="#ppt_x"/>
                                          </p:val>
                                        </p:tav>
                                      </p:tavLst>
                                    </p:anim>
                                    <p:anim calcmode="lin" valueType="num">
                                      <p:cBhvr additive="base">
                                        <p:cTn id="31" dur="500" fill="hold"/>
                                        <p:tgtEl>
                                          <p:spTgt spid="101"/>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02"/>
                                        </p:tgtEl>
                                        <p:attrNameLst>
                                          <p:attrName>style.visibility</p:attrName>
                                        </p:attrNameLst>
                                      </p:cBhvr>
                                      <p:to>
                                        <p:strVal val="visible"/>
                                      </p:to>
                                    </p:set>
                                    <p:anim calcmode="lin" valueType="num">
                                      <p:cBhvr additive="base">
                                        <p:cTn id="34" dur="500" fill="hold"/>
                                        <p:tgtEl>
                                          <p:spTgt spid="102"/>
                                        </p:tgtEl>
                                        <p:attrNameLst>
                                          <p:attrName>ppt_x</p:attrName>
                                        </p:attrNameLst>
                                      </p:cBhvr>
                                      <p:tavLst>
                                        <p:tav tm="0">
                                          <p:val>
                                            <p:strVal val="1+#ppt_w/2"/>
                                          </p:val>
                                        </p:tav>
                                        <p:tav tm="100000">
                                          <p:val>
                                            <p:strVal val="#ppt_x"/>
                                          </p:val>
                                        </p:tav>
                                      </p:tavLst>
                                    </p:anim>
                                    <p:anim calcmode="lin" valueType="num">
                                      <p:cBhvr additive="base">
                                        <p:cTn id="35" dur="500" fill="hold"/>
                                        <p:tgtEl>
                                          <p:spTgt spid="10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anim calcmode="lin" valueType="num">
                                      <p:cBhvr additive="base">
                                        <p:cTn id="38" dur="500" fill="hold"/>
                                        <p:tgtEl>
                                          <p:spTgt spid="116"/>
                                        </p:tgtEl>
                                        <p:attrNameLst>
                                          <p:attrName>ppt_x</p:attrName>
                                        </p:attrNameLst>
                                      </p:cBhvr>
                                      <p:tavLst>
                                        <p:tav tm="0">
                                          <p:val>
                                            <p:strVal val="1+#ppt_w/2"/>
                                          </p:val>
                                        </p:tav>
                                        <p:tav tm="100000">
                                          <p:val>
                                            <p:strVal val="#ppt_x"/>
                                          </p:val>
                                        </p:tav>
                                      </p:tavLst>
                                    </p:anim>
                                    <p:anim calcmode="lin" valueType="num">
                                      <p:cBhvr additive="base">
                                        <p:cTn id="39" dur="500" fill="hold"/>
                                        <p:tgtEl>
                                          <p:spTgt spid="116"/>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500" fill="hold"/>
                                        <p:tgtEl>
                                          <p:spTgt spid="117"/>
                                        </p:tgtEl>
                                        <p:attrNameLst>
                                          <p:attrName>ppt_x</p:attrName>
                                        </p:attrNameLst>
                                      </p:cBhvr>
                                      <p:tavLst>
                                        <p:tav tm="0">
                                          <p:val>
                                            <p:strVal val="1+#ppt_w/2"/>
                                          </p:val>
                                        </p:tav>
                                        <p:tav tm="100000">
                                          <p:val>
                                            <p:strVal val="#ppt_x"/>
                                          </p:val>
                                        </p:tav>
                                      </p:tavLst>
                                    </p:anim>
                                    <p:anim calcmode="lin" valueType="num">
                                      <p:cBhvr additive="base">
                                        <p:cTn id="43" dur="50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 calcmode="lin" valueType="num">
                                      <p:cBhvr additive="base">
                                        <p:cTn id="46" dur="500" fill="hold"/>
                                        <p:tgtEl>
                                          <p:spTgt spid="118"/>
                                        </p:tgtEl>
                                        <p:attrNameLst>
                                          <p:attrName>ppt_x</p:attrName>
                                        </p:attrNameLst>
                                      </p:cBhvr>
                                      <p:tavLst>
                                        <p:tav tm="0">
                                          <p:val>
                                            <p:strVal val="1+#ppt_w/2"/>
                                          </p:val>
                                        </p:tav>
                                        <p:tav tm="100000">
                                          <p:val>
                                            <p:strVal val="#ppt_x"/>
                                          </p:val>
                                        </p:tav>
                                      </p:tavLst>
                                    </p:anim>
                                    <p:anim calcmode="lin" valueType="num">
                                      <p:cBhvr additive="base">
                                        <p:cTn id="47" dur="500" fill="hold"/>
                                        <p:tgtEl>
                                          <p:spTgt spid="118"/>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500" fill="hold"/>
                                        <p:tgtEl>
                                          <p:spTgt spid="119"/>
                                        </p:tgtEl>
                                        <p:attrNameLst>
                                          <p:attrName>ppt_x</p:attrName>
                                        </p:attrNameLst>
                                      </p:cBhvr>
                                      <p:tavLst>
                                        <p:tav tm="0">
                                          <p:val>
                                            <p:strVal val="1+#ppt_w/2"/>
                                          </p:val>
                                        </p:tav>
                                        <p:tav tm="100000">
                                          <p:val>
                                            <p:strVal val="#ppt_x"/>
                                          </p:val>
                                        </p:tav>
                                      </p:tavLst>
                                    </p:anim>
                                    <p:anim calcmode="lin" valueType="num">
                                      <p:cBhvr additive="base">
                                        <p:cTn id="51" dur="500" fill="hold"/>
                                        <p:tgtEl>
                                          <p:spTgt spid="119"/>
                                        </p:tgtEl>
                                        <p:attrNameLst>
                                          <p:attrName>ppt_y</p:attrName>
                                        </p:attrNameLst>
                                      </p:cBhvr>
                                      <p:tavLst>
                                        <p:tav tm="0">
                                          <p:val>
                                            <p:strVal val="#ppt_y"/>
                                          </p:val>
                                        </p:tav>
                                        <p:tav tm="100000">
                                          <p:val>
                                            <p:strVal val="#ppt_y"/>
                                          </p:val>
                                        </p:tav>
                                      </p:tavLst>
                                    </p:anim>
                                  </p:childTnLst>
                                </p:cTn>
                              </p:par>
                              <p:par>
                                <p:cTn id="52" presetID="22" presetClass="entr" presetSubtype="8" fill="hold" grpId="0"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500"/>
                                        <p:tgtEl>
                                          <p:spTgt spid="1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left)">
                                      <p:cBhvr>
                                        <p:cTn id="57" dur="500"/>
                                        <p:tgtEl>
                                          <p:spTgt spid="12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left)">
                                      <p:cBhvr>
                                        <p:cTn id="60" dur="500"/>
                                        <p:tgtEl>
                                          <p:spTgt spid="1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6" grpId="0" animBg="1"/>
      <p:bldP spid="101" grpId="0" animBg="1"/>
      <p:bldP spid="102" grpId="0" animBg="1"/>
      <p:bldP spid="116" grpId="0"/>
      <p:bldP spid="117" grpId="0"/>
      <p:bldP spid="118" grpId="0"/>
      <p:bldP spid="119" grpId="0"/>
      <p:bldP spid="121" grpId="0"/>
      <p:bldP spid="122" grpId="0"/>
      <p:bldP spid="123" grpId="0"/>
      <p:bldP spid="124" grpId="0"/>
      <p:bldP spid="16" grpId="0" animBg="1"/>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extBox 26"/>
          <p:cNvSpPr txBox="1"/>
          <p:nvPr/>
        </p:nvSpPr>
        <p:spPr>
          <a:xfrm>
            <a:off x="1239492" y="2147253"/>
            <a:ext cx="4288353" cy="707886"/>
          </a:xfrm>
          <a:prstGeom prst="rect">
            <a:avLst/>
          </a:prstGeom>
          <a:noFill/>
        </p:spPr>
        <p:txBody>
          <a:bodyPr wrap="none" rtlCol="0">
            <a:spAutoFit/>
          </a:bodyPr>
          <a:lstStyle/>
          <a:p>
            <a:r>
              <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rPr>
              <a:t>非常感谢您的观看</a:t>
            </a:r>
          </a:p>
        </p:txBody>
      </p:sp>
      <p:sp>
        <p:nvSpPr>
          <p:cNvPr id="13" name="TextBox 12"/>
          <p:cNvSpPr txBox="1"/>
          <p:nvPr/>
        </p:nvSpPr>
        <p:spPr>
          <a:xfrm>
            <a:off x="1239492" y="915566"/>
            <a:ext cx="1943100" cy="1198880"/>
          </a:xfrm>
          <a:prstGeom prst="rect">
            <a:avLst/>
          </a:prstGeom>
          <a:noFill/>
        </p:spPr>
        <p:txBody>
          <a:bodyPr wrap="none" rtlCol="0">
            <a:spAutoFit/>
          </a:bodyPr>
          <a:lstStyle/>
          <a:p>
            <a:r>
              <a:rPr lang="zh-CN" altLang="en-US" sz="7200" b="1" spc="-300" dirty="0">
                <a:solidFill>
                  <a:schemeClr val="accent1"/>
                </a:solidFill>
                <a:latin typeface="Agency FB" pitchFamily="34" charset="0"/>
              </a:rPr>
              <a:t>食途</a:t>
            </a:r>
          </a:p>
        </p:txBody>
      </p:sp>
      <p:sp>
        <p:nvSpPr>
          <p:cNvPr id="14" name="TextBox 33"/>
          <p:cNvSpPr txBox="1"/>
          <p:nvPr/>
        </p:nvSpPr>
        <p:spPr>
          <a:xfrm>
            <a:off x="1187624" y="3734911"/>
            <a:ext cx="4425869"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汇报人：新阳团队 肖远航   时间：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2019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日</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108" y="72512"/>
            <a:ext cx="3214316" cy="5070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ppt_w</p:attrName>
                                        </p:attrNameLst>
                                      </p:cBhvr>
                                      <p:tavLst>
                                        <p:tav tm="0" fmla="#ppt_w*sin(2.5*pi*$)">
                                          <p:val>
                                            <p:fltVal val="0"/>
                                          </p:val>
                                        </p:tav>
                                        <p:tav tm="100000">
                                          <p:val>
                                            <p:fltVal val="1"/>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childTnLst>
                                </p:cTn>
                              </p:par>
                            </p:childTnLst>
                          </p:cTn>
                        </p:par>
                        <p:par>
                          <p:cTn id="16" fill="hold">
                            <p:stCondLst>
                              <p:cond delay="2099"/>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27"/>
                                        </p:tgtEl>
                                        <p:attrNameLst>
                                          <p:attrName>style.visibility</p:attrName>
                                        </p:attrNameLst>
                                      </p:cBhvr>
                                      <p:to>
                                        <p:strVal val="visible"/>
                                      </p:to>
                                    </p:set>
                                    <p:anim by="(-#ppt_w*2)" calcmode="lin" valueType="num">
                                      <p:cBhvr rctx="PPT">
                                        <p:cTn id="19" dur="500" autoRev="1" fill="hold">
                                          <p:stCondLst>
                                            <p:cond delay="0"/>
                                          </p:stCondLst>
                                        </p:cTn>
                                        <p:tgtEl>
                                          <p:spTgt spid="27"/>
                                        </p:tgtEl>
                                        <p:attrNameLst>
                                          <p:attrName>ppt_w</p:attrName>
                                        </p:attrNameLst>
                                      </p:cBhvr>
                                    </p:anim>
                                    <p:anim by="(#ppt_w*0.50)" calcmode="lin" valueType="num">
                                      <p:cBhvr>
                                        <p:cTn id="20" dur="500" decel="50000" autoRev="1" fill="hold">
                                          <p:stCondLst>
                                            <p:cond delay="0"/>
                                          </p:stCondLst>
                                        </p:cTn>
                                        <p:tgtEl>
                                          <p:spTgt spid="27"/>
                                        </p:tgtEl>
                                        <p:attrNameLst>
                                          <p:attrName>ppt_x</p:attrName>
                                        </p:attrNameLst>
                                      </p:cBhvr>
                                    </p:anim>
                                    <p:anim from="(-#ppt_h/2)" to="(#ppt_y)" calcmode="lin" valueType="num">
                                      <p:cBhvr>
                                        <p:cTn id="21" dur="1000" fill="hold">
                                          <p:stCondLst>
                                            <p:cond delay="0"/>
                                          </p:stCondLst>
                                        </p:cTn>
                                        <p:tgtEl>
                                          <p:spTgt spid="27"/>
                                        </p:tgtEl>
                                        <p:attrNameLst>
                                          <p:attrName>ppt_y</p:attrName>
                                        </p:attrNameLst>
                                      </p:cBhvr>
                                    </p:anim>
                                    <p:animRot by="21600000">
                                      <p:cBhvr>
                                        <p:cTn id="22" dur="1000" fill="hold">
                                          <p:stCondLst>
                                            <p:cond delay="0"/>
                                          </p:stCondLst>
                                        </p:cTn>
                                        <p:tgtEl>
                                          <p:spTgt spid="27"/>
                                        </p:tgtEl>
                                        <p:attrNameLst>
                                          <p:attrName>r</p:attrName>
                                        </p:attrNameLst>
                                      </p:cBhvr>
                                    </p:animRot>
                                  </p:childTnLst>
                                </p:cTn>
                              </p:par>
                            </p:childTnLst>
                          </p:cTn>
                        </p:par>
                        <p:par>
                          <p:cTn id="23" fill="hold">
                            <p:stCondLst>
                              <p:cond delay="3800"/>
                            </p:stCondLst>
                            <p:childTnLst>
                              <p:par>
                                <p:cTn id="24" presetID="42"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48"/>
          <p:cNvSpPr txBox="1"/>
          <p:nvPr/>
        </p:nvSpPr>
        <p:spPr>
          <a:xfrm>
            <a:off x="2672589" y="2240180"/>
            <a:ext cx="2816312" cy="492125"/>
          </a:xfrm>
          <a:prstGeom prst="rect">
            <a:avLst/>
          </a:prstGeom>
          <a:noFill/>
        </p:spPr>
        <p:txBody>
          <a:bodyPr wrap="square" lIns="0" tIns="0" rIns="0" bIns="0"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项目背景介绍</a:t>
            </a:r>
            <a:endParaRPr lang="en-GB" altLang="zh-CN" sz="31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259"/>
          <p:cNvSpPr>
            <a:spLocks noChangeArrowheads="1"/>
          </p:cNvSpPr>
          <p:nvPr/>
        </p:nvSpPr>
        <p:spPr bwMode="auto">
          <a:xfrm>
            <a:off x="1187624" y="1643920"/>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chemeClr val="accent1"/>
                </a:solidFill>
                <a:latin typeface="Impact" panose="020B0806030902050204" pitchFamily="34" charset="0"/>
                <a:cs typeface="Arial" panose="020B0604020202020204" pitchFamily="34" charset="0"/>
              </a:rPr>
              <a:t>01</a:t>
            </a:r>
            <a:endParaRPr lang="zh-CN" altLang="en-US" sz="9800" cap="all" spc="213" dirty="0">
              <a:solidFill>
                <a:schemeClr val="accent1"/>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108" y="72512"/>
            <a:ext cx="3214316" cy="5070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26"/>
                                        </p:tgtEl>
                                        <p:attrNameLst>
                                          <p:attrName>style.visibility</p:attrName>
                                        </p:attrNameLst>
                                      </p:cBhvr>
                                      <p:to>
                                        <p:strVal val="visible"/>
                                      </p:to>
                                    </p:set>
                                    <p:animEffect transition="in" filter="wipe(left)">
                                      <p:cBhvr>
                                        <p:cTn id="13" dur="200"/>
                                        <p:tgtEl>
                                          <p:spTgt spid="26"/>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8"/>
                                        </p:tgtEl>
                                        <p:attrNameLst>
                                          <p:attrName>ppt_y</p:attrName>
                                        </p:attrNameLst>
                                      </p:cBhvr>
                                      <p:tavLst>
                                        <p:tav tm="0">
                                          <p:val>
                                            <p:strVal val="#ppt_y"/>
                                          </p:val>
                                        </p:tav>
                                        <p:tav tm="100000">
                                          <p:val>
                                            <p:strVal val="#ppt_y"/>
                                          </p:val>
                                        </p:tav>
                                      </p:tavLst>
                                    </p:anim>
                                    <p:anim calcmode="lin" valueType="num">
                                      <p:cBhvr>
                                        <p:cTn id="1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8"/>
                                        </p:tgtEl>
                                      </p:cBhvr>
                                    </p:animEffect>
                                  </p:childTnLst>
                                </p:cTn>
                              </p:par>
                            </p:childTnLst>
                          </p:cTn>
                        </p:par>
                        <p:par>
                          <p:cTn id="22" fill="hold">
                            <p:stCondLst>
                              <p:cond delay="204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28"/>
                                        </p:tgtEl>
                                      </p:cBhvr>
                                    </p:animEffect>
                                    <p:animScale>
                                      <p:cBhvr>
                                        <p:cTn id="25" dur="250" autoRev="1" fill="hold"/>
                                        <p:tgtEl>
                                          <p:spTgt spid="28"/>
                                        </p:tgtEl>
                                      </p:cBhvr>
                                      <p:by x="105000" y="105000"/>
                                    </p:animScale>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9" name="AutoShape 1"/>
          <p:cNvSpPr/>
          <p:nvPr/>
        </p:nvSpPr>
        <p:spPr bwMode="auto">
          <a:xfrm>
            <a:off x="1190811" y="1304579"/>
            <a:ext cx="3424050" cy="2044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w="25400" cap="flat" cmpd="sng">
            <a:solidFill>
              <a:srgbClr val="000000">
                <a:alpha val="0"/>
              </a:srgbClr>
            </a:solidFill>
            <a:prstDash val="solid"/>
            <a:miter lim="0"/>
          </a:ln>
          <a:effectLst/>
        </p:spPr>
        <p:txBody>
          <a:bodyPr lIns="0" tIns="0" rIns="0" bIns="0"/>
          <a:lstStyle/>
          <a:p>
            <a:pPr>
              <a:defRPr/>
            </a:pPr>
            <a:endParaRPr lang="es-ES" sz="1900">
              <a:solidFill>
                <a:schemeClr val="bg1"/>
              </a:solidFill>
              <a:cs typeface="Calibri" panose="020F0502020204030204" pitchFamily="34" charset="0"/>
            </a:endParaRPr>
          </a:p>
        </p:txBody>
      </p:sp>
      <p:sp>
        <p:nvSpPr>
          <p:cNvPr id="12290" name="AutoShape 2"/>
          <p:cNvSpPr/>
          <p:nvPr/>
        </p:nvSpPr>
        <p:spPr bwMode="auto">
          <a:xfrm>
            <a:off x="4595813" y="1301405"/>
            <a:ext cx="3343092" cy="2043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w="25400" cap="flat" cmpd="sng">
            <a:solidFill>
              <a:srgbClr val="000000">
                <a:alpha val="0"/>
              </a:srgbClr>
            </a:solidFill>
            <a:prstDash val="solid"/>
            <a:miter lim="0"/>
          </a:ln>
          <a:effectLst/>
        </p:spPr>
        <p:txBody>
          <a:bodyPr lIns="0" tIns="0" rIns="0" bIns="0"/>
          <a:lstStyle/>
          <a:p>
            <a:pPr>
              <a:defRPr/>
            </a:pPr>
            <a:endParaRPr lang="es-ES" sz="1900">
              <a:solidFill>
                <a:schemeClr val="bg1"/>
              </a:solidFill>
              <a:cs typeface="Calibri" panose="020F0502020204030204" pitchFamily="34" charset="0"/>
            </a:endParaRPr>
          </a:p>
        </p:txBody>
      </p:sp>
      <p:sp>
        <p:nvSpPr>
          <p:cNvPr id="12293" name="AutoShape 5" descr="image4.png"/>
          <p:cNvSpPr/>
          <p:nvPr/>
        </p:nvSpPr>
        <p:spPr bwMode="auto">
          <a:xfrm>
            <a:off x="5044440" y="267335"/>
            <a:ext cx="2894965" cy="44869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0">
            <a:blip r:embed="rId3" cstate="print"/>
            <a:srcRect/>
            <a:stretch>
              <a:fillRect/>
            </a:stretch>
          </a:blipFill>
          <a:ln w="25400" cap="flat" cmpd="sng">
            <a:solidFill>
              <a:srgbClr val="000000">
                <a:alpha val="0"/>
              </a:srgbClr>
            </a:solidFill>
            <a:prstDash val="solid"/>
            <a:miter lim="0"/>
          </a:ln>
          <a:effectLst/>
        </p:spPr>
        <p:txBody>
          <a:bodyPr lIns="0" tIns="0" rIns="0" bIns="0"/>
          <a:lstStyle/>
          <a:p>
            <a:pPr>
              <a:defRPr/>
            </a:pPr>
            <a:endParaRPr lang="es-ES" sz="1900">
              <a:cs typeface="Calibri" panose="020F0502020204030204" pitchFamily="34" charset="0"/>
            </a:endParaRPr>
          </a:p>
        </p:txBody>
      </p:sp>
      <p:sp>
        <p:nvSpPr>
          <p:cNvPr id="3" name="矩形 2"/>
          <p:cNvSpPr/>
          <p:nvPr/>
        </p:nvSpPr>
        <p:spPr>
          <a:xfrm>
            <a:off x="5382260" y="1301115"/>
            <a:ext cx="2219960" cy="268732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12299" name="AutoShape 11"/>
          <p:cNvSpPr/>
          <p:nvPr/>
        </p:nvSpPr>
        <p:spPr bwMode="auto">
          <a:xfrm>
            <a:off x="5572070" y="3870254"/>
            <a:ext cx="266685" cy="268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6" y="18801"/>
                </a:moveTo>
                <a:cubicBezTo>
                  <a:pt x="21517" y="18964"/>
                  <a:pt x="21599" y="19177"/>
                  <a:pt x="21599" y="19437"/>
                </a:cubicBezTo>
                <a:cubicBezTo>
                  <a:pt x="21599" y="19581"/>
                  <a:pt x="21517" y="19776"/>
                  <a:pt x="21356" y="20019"/>
                </a:cubicBezTo>
                <a:cubicBezTo>
                  <a:pt x="21192" y="20261"/>
                  <a:pt x="20989" y="20504"/>
                  <a:pt x="20746" y="20741"/>
                </a:cubicBezTo>
                <a:cubicBezTo>
                  <a:pt x="20503" y="20979"/>
                  <a:pt x="20260" y="21184"/>
                  <a:pt x="20022" y="21348"/>
                </a:cubicBezTo>
                <a:cubicBezTo>
                  <a:pt x="19782" y="21517"/>
                  <a:pt x="19593" y="21599"/>
                  <a:pt x="19446" y="21599"/>
                </a:cubicBezTo>
                <a:cubicBezTo>
                  <a:pt x="19189" y="21599"/>
                  <a:pt x="18974" y="21514"/>
                  <a:pt x="18810" y="21342"/>
                </a:cubicBezTo>
                <a:lnTo>
                  <a:pt x="13956" y="16503"/>
                </a:lnTo>
                <a:cubicBezTo>
                  <a:pt x="13216" y="16979"/>
                  <a:pt x="12429" y="17349"/>
                  <a:pt x="11589" y="17603"/>
                </a:cubicBezTo>
                <a:cubicBezTo>
                  <a:pt x="10750" y="17863"/>
                  <a:pt x="9891" y="17990"/>
                  <a:pt x="9007" y="17990"/>
                </a:cubicBezTo>
                <a:cubicBezTo>
                  <a:pt x="7770" y="17990"/>
                  <a:pt x="6608" y="17759"/>
                  <a:pt x="5518" y="17290"/>
                </a:cubicBezTo>
                <a:cubicBezTo>
                  <a:pt x="4427" y="16822"/>
                  <a:pt x="3470" y="16175"/>
                  <a:pt x="2645" y="15353"/>
                </a:cubicBezTo>
                <a:cubicBezTo>
                  <a:pt x="1817" y="14535"/>
                  <a:pt x="1173" y="13579"/>
                  <a:pt x="701" y="12487"/>
                </a:cubicBezTo>
                <a:cubicBezTo>
                  <a:pt x="232" y="11399"/>
                  <a:pt x="0" y="10237"/>
                  <a:pt x="0" y="8999"/>
                </a:cubicBezTo>
                <a:cubicBezTo>
                  <a:pt x="0" y="7768"/>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2" y="237"/>
                  <a:pt x="12487" y="709"/>
                </a:cubicBezTo>
                <a:cubicBezTo>
                  <a:pt x="13572" y="1180"/>
                  <a:pt x="14530" y="1827"/>
                  <a:pt x="15358" y="2646"/>
                </a:cubicBezTo>
                <a:cubicBezTo>
                  <a:pt x="16183" y="3468"/>
                  <a:pt x="16830" y="4422"/>
                  <a:pt x="17299" y="5515"/>
                </a:cubicBezTo>
                <a:cubicBezTo>
                  <a:pt x="17768" y="6602"/>
                  <a:pt x="18002" y="7768"/>
                  <a:pt x="18002" y="8999"/>
                </a:cubicBezTo>
                <a:cubicBezTo>
                  <a:pt x="18002" y="9887"/>
                  <a:pt x="17872" y="10748"/>
                  <a:pt x="17615" y="11588"/>
                </a:cubicBezTo>
                <a:cubicBezTo>
                  <a:pt x="17358" y="12434"/>
                  <a:pt x="16991" y="13218"/>
                  <a:pt x="16513" y="13947"/>
                </a:cubicBezTo>
                <a:lnTo>
                  <a:pt x="21356" y="18801"/>
                </a:lnTo>
                <a:close/>
                <a:moveTo>
                  <a:pt x="3597" y="8999"/>
                </a:moveTo>
                <a:cubicBezTo>
                  <a:pt x="3597" y="9759"/>
                  <a:pt x="3741" y="10465"/>
                  <a:pt x="4029" y="11117"/>
                </a:cubicBezTo>
                <a:cubicBezTo>
                  <a:pt x="4317" y="11770"/>
                  <a:pt x="4707" y="12338"/>
                  <a:pt x="5193" y="12821"/>
                </a:cubicBezTo>
                <a:cubicBezTo>
                  <a:pt x="5679" y="13300"/>
                  <a:pt x="6253" y="13684"/>
                  <a:pt x="6908" y="13970"/>
                </a:cubicBezTo>
                <a:cubicBezTo>
                  <a:pt x="7566" y="14252"/>
                  <a:pt x="8264" y="14394"/>
                  <a:pt x="9004" y="14394"/>
                </a:cubicBezTo>
                <a:cubicBezTo>
                  <a:pt x="9745" y="14394"/>
                  <a:pt x="10439" y="14252"/>
                  <a:pt x="11091" y="13970"/>
                </a:cubicBezTo>
                <a:cubicBezTo>
                  <a:pt x="11744" y="13684"/>
                  <a:pt x="12318" y="13300"/>
                  <a:pt x="12801" y="12821"/>
                </a:cubicBezTo>
                <a:cubicBezTo>
                  <a:pt x="13290" y="12338"/>
                  <a:pt x="13677" y="11770"/>
                  <a:pt x="13965" y="11117"/>
                </a:cubicBezTo>
                <a:cubicBezTo>
                  <a:pt x="14253" y="10465"/>
                  <a:pt x="14397" y="9759"/>
                  <a:pt x="14397" y="8999"/>
                </a:cubicBezTo>
                <a:cubicBezTo>
                  <a:pt x="14397" y="8260"/>
                  <a:pt x="14253" y="7565"/>
                  <a:pt x="13965" y="6913"/>
                </a:cubicBezTo>
                <a:cubicBezTo>
                  <a:pt x="13674" y="6258"/>
                  <a:pt x="13290" y="5683"/>
                  <a:pt x="12801" y="5193"/>
                </a:cubicBezTo>
                <a:cubicBezTo>
                  <a:pt x="12316" y="4703"/>
                  <a:pt x="11744" y="4317"/>
                  <a:pt x="11091" y="4032"/>
                </a:cubicBezTo>
                <a:cubicBezTo>
                  <a:pt x="10439" y="3750"/>
                  <a:pt x="9741" y="3606"/>
                  <a:pt x="9004" y="3606"/>
                </a:cubicBezTo>
                <a:cubicBezTo>
                  <a:pt x="8267" y="3606"/>
                  <a:pt x="7566" y="3750"/>
                  <a:pt x="6908" y="4032"/>
                </a:cubicBezTo>
                <a:cubicBezTo>
                  <a:pt x="6253" y="4317"/>
                  <a:pt x="5676" y="4703"/>
                  <a:pt x="5193" y="5193"/>
                </a:cubicBezTo>
                <a:cubicBezTo>
                  <a:pt x="4707" y="5683"/>
                  <a:pt x="4317" y="6258"/>
                  <a:pt x="4029" y="6913"/>
                </a:cubicBezTo>
                <a:cubicBezTo>
                  <a:pt x="3741" y="7565"/>
                  <a:pt x="3597" y="8257"/>
                  <a:pt x="3597" y="8999"/>
                </a:cubicBezTo>
                <a:moveTo>
                  <a:pt x="9007" y="5591"/>
                </a:moveTo>
                <a:cubicBezTo>
                  <a:pt x="9184" y="5591"/>
                  <a:pt x="9344" y="5656"/>
                  <a:pt x="9472" y="5785"/>
                </a:cubicBezTo>
                <a:cubicBezTo>
                  <a:pt x="9602" y="5919"/>
                  <a:pt x="9668" y="6082"/>
                  <a:pt x="9668" y="6280"/>
                </a:cubicBezTo>
                <a:cubicBezTo>
                  <a:pt x="9668" y="6461"/>
                  <a:pt x="9602" y="6616"/>
                  <a:pt x="9472" y="6745"/>
                </a:cubicBezTo>
                <a:cubicBezTo>
                  <a:pt x="9344" y="6878"/>
                  <a:pt x="9184" y="6944"/>
                  <a:pt x="9007" y="6944"/>
                </a:cubicBezTo>
                <a:cubicBezTo>
                  <a:pt x="8439" y="6944"/>
                  <a:pt x="7953" y="7144"/>
                  <a:pt x="7552" y="7537"/>
                </a:cubicBezTo>
                <a:cubicBezTo>
                  <a:pt x="7151" y="7934"/>
                  <a:pt x="6950" y="8423"/>
                  <a:pt x="6950" y="8996"/>
                </a:cubicBezTo>
                <a:cubicBezTo>
                  <a:pt x="6950" y="9179"/>
                  <a:pt x="6884" y="9332"/>
                  <a:pt x="6755" y="9465"/>
                </a:cubicBezTo>
                <a:cubicBezTo>
                  <a:pt x="6623" y="9596"/>
                  <a:pt x="6467" y="9658"/>
                  <a:pt x="6288" y="9658"/>
                </a:cubicBezTo>
                <a:cubicBezTo>
                  <a:pt x="6080" y="9658"/>
                  <a:pt x="5914" y="9596"/>
                  <a:pt x="5786" y="9465"/>
                </a:cubicBezTo>
                <a:cubicBezTo>
                  <a:pt x="5659" y="9332"/>
                  <a:pt x="5600" y="9179"/>
                  <a:pt x="5600" y="8996"/>
                </a:cubicBezTo>
                <a:cubicBezTo>
                  <a:pt x="5600" y="8539"/>
                  <a:pt x="5685" y="8104"/>
                  <a:pt x="5863" y="7686"/>
                </a:cubicBezTo>
                <a:cubicBezTo>
                  <a:pt x="6037" y="7271"/>
                  <a:pt x="6281" y="6907"/>
                  <a:pt x="6597" y="6591"/>
                </a:cubicBezTo>
                <a:cubicBezTo>
                  <a:pt x="6905" y="6277"/>
                  <a:pt x="7264" y="6029"/>
                  <a:pt x="7677" y="5857"/>
                </a:cubicBezTo>
                <a:cubicBezTo>
                  <a:pt x="8086" y="5680"/>
                  <a:pt x="8530" y="5591"/>
                  <a:pt x="9007" y="5591"/>
                </a:cubicBezTo>
              </a:path>
            </a:pathLst>
          </a:custGeom>
          <a:solidFill>
            <a:schemeClr val="accent4"/>
          </a:solidFill>
          <a:ln>
            <a:noFill/>
          </a:ln>
          <a:effectLst/>
        </p:spPr>
        <p:txBody>
          <a:bodyPr lIns="0" tIns="0" rIns="0" bIns="0"/>
          <a:lstStyle/>
          <a:p>
            <a:pPr>
              <a:defRPr/>
            </a:pPr>
            <a:endParaRPr lang="es-ES" sz="1900">
              <a:cs typeface="Calibri" panose="020F0502020204030204" pitchFamily="34" charset="0"/>
            </a:endParaRPr>
          </a:p>
        </p:txBody>
      </p:sp>
      <p:sp>
        <p:nvSpPr>
          <p:cNvPr id="12301" name="AutoShape 13"/>
          <p:cNvSpPr/>
          <p:nvPr/>
        </p:nvSpPr>
        <p:spPr bwMode="auto">
          <a:xfrm>
            <a:off x="3443350" y="3903591"/>
            <a:ext cx="268272" cy="2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3"/>
                </a:moveTo>
                <a:cubicBezTo>
                  <a:pt x="20632" y="3223"/>
                  <a:pt x="20946" y="3384"/>
                  <a:pt x="21208" y="3713"/>
                </a:cubicBezTo>
                <a:cubicBezTo>
                  <a:pt x="21469" y="4043"/>
                  <a:pt x="21599" y="4427"/>
                  <a:pt x="21599" y="4864"/>
                </a:cubicBezTo>
                <a:lnTo>
                  <a:pt x="21599" y="19984"/>
                </a:lnTo>
                <a:cubicBezTo>
                  <a:pt x="21599" y="20421"/>
                  <a:pt x="21469" y="20804"/>
                  <a:pt x="21208" y="21120"/>
                </a:cubicBezTo>
                <a:cubicBezTo>
                  <a:pt x="20946" y="21441"/>
                  <a:pt x="20632" y="21599"/>
                  <a:pt x="20263" y="21599"/>
                </a:cubicBezTo>
                <a:lnTo>
                  <a:pt x="1348" y="21599"/>
                </a:lnTo>
                <a:cubicBezTo>
                  <a:pt x="982" y="21599"/>
                  <a:pt x="662" y="21441"/>
                  <a:pt x="399" y="21120"/>
                </a:cubicBezTo>
                <a:cubicBezTo>
                  <a:pt x="135" y="20804"/>
                  <a:pt x="0" y="20421"/>
                  <a:pt x="0" y="19984"/>
                </a:cubicBezTo>
                <a:lnTo>
                  <a:pt x="0" y="4864"/>
                </a:lnTo>
                <a:cubicBezTo>
                  <a:pt x="0" y="4427"/>
                  <a:pt x="135" y="4043"/>
                  <a:pt x="399" y="3713"/>
                </a:cubicBezTo>
                <a:cubicBezTo>
                  <a:pt x="662" y="3384"/>
                  <a:pt x="982" y="3223"/>
                  <a:pt x="1348" y="3223"/>
                </a:cubicBezTo>
                <a:lnTo>
                  <a:pt x="5637" y="3223"/>
                </a:lnTo>
                <a:lnTo>
                  <a:pt x="6318" y="1459"/>
                </a:lnTo>
                <a:cubicBezTo>
                  <a:pt x="6457" y="1058"/>
                  <a:pt x="6718" y="713"/>
                  <a:pt x="7090" y="426"/>
                </a:cubicBezTo>
                <a:cubicBezTo>
                  <a:pt x="7467" y="143"/>
                  <a:pt x="7839" y="0"/>
                  <a:pt x="8203" y="0"/>
                </a:cubicBezTo>
                <a:lnTo>
                  <a:pt x="13396" y="0"/>
                </a:lnTo>
                <a:cubicBezTo>
                  <a:pt x="13763" y="0"/>
                  <a:pt x="14135" y="143"/>
                  <a:pt x="14509" y="426"/>
                </a:cubicBezTo>
                <a:cubicBezTo>
                  <a:pt x="14885" y="713"/>
                  <a:pt x="15146" y="1058"/>
                  <a:pt x="15293" y="1459"/>
                </a:cubicBezTo>
                <a:lnTo>
                  <a:pt x="15962" y="3223"/>
                </a:lnTo>
                <a:lnTo>
                  <a:pt x="20263" y="3223"/>
                </a:lnTo>
                <a:close/>
                <a:moveTo>
                  <a:pt x="10805" y="19185"/>
                </a:moveTo>
                <a:cubicBezTo>
                  <a:pt x="11572" y="19185"/>
                  <a:pt x="12299" y="19002"/>
                  <a:pt x="12987" y="18650"/>
                </a:cubicBezTo>
                <a:cubicBezTo>
                  <a:pt x="13673" y="18294"/>
                  <a:pt x="14270" y="17810"/>
                  <a:pt x="14775" y="17196"/>
                </a:cubicBezTo>
                <a:cubicBezTo>
                  <a:pt x="15279" y="16582"/>
                  <a:pt x="15678" y="15862"/>
                  <a:pt x="15973" y="15047"/>
                </a:cubicBezTo>
                <a:cubicBezTo>
                  <a:pt x="16270" y="14234"/>
                  <a:pt x="16419" y="13355"/>
                  <a:pt x="16419" y="12422"/>
                </a:cubicBezTo>
                <a:cubicBezTo>
                  <a:pt x="16419" y="11498"/>
                  <a:pt x="16270" y="10623"/>
                  <a:pt x="15973" y="9794"/>
                </a:cubicBezTo>
                <a:cubicBezTo>
                  <a:pt x="15678" y="8966"/>
                  <a:pt x="15279" y="8250"/>
                  <a:pt x="14775" y="7645"/>
                </a:cubicBezTo>
                <a:cubicBezTo>
                  <a:pt x="14270" y="7035"/>
                  <a:pt x="13673" y="6557"/>
                  <a:pt x="12987" y="6199"/>
                </a:cubicBezTo>
                <a:cubicBezTo>
                  <a:pt x="12299" y="5843"/>
                  <a:pt x="11572" y="5666"/>
                  <a:pt x="10805" y="5666"/>
                </a:cubicBezTo>
                <a:cubicBezTo>
                  <a:pt x="10040" y="5666"/>
                  <a:pt x="9313" y="5846"/>
                  <a:pt x="8619" y="6199"/>
                </a:cubicBezTo>
                <a:cubicBezTo>
                  <a:pt x="7930" y="6557"/>
                  <a:pt x="7332" y="7035"/>
                  <a:pt x="6828" y="7645"/>
                </a:cubicBezTo>
                <a:cubicBezTo>
                  <a:pt x="6324" y="8250"/>
                  <a:pt x="5922" y="8963"/>
                  <a:pt x="5626" y="9788"/>
                </a:cubicBezTo>
                <a:cubicBezTo>
                  <a:pt x="5330" y="10611"/>
                  <a:pt x="5180" y="11491"/>
                  <a:pt x="5180" y="12422"/>
                </a:cubicBezTo>
                <a:cubicBezTo>
                  <a:pt x="5180" y="13355"/>
                  <a:pt x="5330" y="14234"/>
                  <a:pt x="5626" y="15047"/>
                </a:cubicBezTo>
                <a:cubicBezTo>
                  <a:pt x="5922" y="15862"/>
                  <a:pt x="6324" y="16582"/>
                  <a:pt x="6828" y="17196"/>
                </a:cubicBezTo>
                <a:cubicBezTo>
                  <a:pt x="7332" y="17810"/>
                  <a:pt x="7930" y="18294"/>
                  <a:pt x="8619" y="18650"/>
                </a:cubicBezTo>
                <a:cubicBezTo>
                  <a:pt x="9313" y="19005"/>
                  <a:pt x="10040" y="19185"/>
                  <a:pt x="10805" y="19185"/>
                </a:cubicBezTo>
                <a:moveTo>
                  <a:pt x="10805" y="7833"/>
                </a:moveTo>
                <a:cubicBezTo>
                  <a:pt x="11337" y="7833"/>
                  <a:pt x="11833" y="7952"/>
                  <a:pt x="12295" y="8190"/>
                </a:cubicBezTo>
                <a:cubicBezTo>
                  <a:pt x="12755" y="8432"/>
                  <a:pt x="13158" y="8754"/>
                  <a:pt x="13501" y="9168"/>
                </a:cubicBezTo>
                <a:cubicBezTo>
                  <a:pt x="13846" y="9583"/>
                  <a:pt x="14118" y="10068"/>
                  <a:pt x="14316" y="10623"/>
                </a:cubicBezTo>
                <a:cubicBezTo>
                  <a:pt x="14515" y="11185"/>
                  <a:pt x="14615" y="11781"/>
                  <a:pt x="14615" y="12422"/>
                </a:cubicBezTo>
                <a:cubicBezTo>
                  <a:pt x="14615" y="13055"/>
                  <a:pt x="14515" y="13650"/>
                  <a:pt x="14316" y="14204"/>
                </a:cubicBezTo>
                <a:cubicBezTo>
                  <a:pt x="14118" y="14757"/>
                  <a:pt x="13846" y="15245"/>
                  <a:pt x="13501" y="15667"/>
                </a:cubicBezTo>
                <a:cubicBezTo>
                  <a:pt x="13158" y="16091"/>
                  <a:pt x="12752" y="16419"/>
                  <a:pt x="12289" y="16660"/>
                </a:cubicBezTo>
                <a:cubicBezTo>
                  <a:pt x="11825" y="16898"/>
                  <a:pt x="11329" y="17016"/>
                  <a:pt x="10805" y="17016"/>
                </a:cubicBezTo>
                <a:cubicBezTo>
                  <a:pt x="10275" y="17016"/>
                  <a:pt x="9777" y="16898"/>
                  <a:pt x="9313" y="16660"/>
                </a:cubicBezTo>
                <a:cubicBezTo>
                  <a:pt x="8848" y="16419"/>
                  <a:pt x="8444" y="16091"/>
                  <a:pt x="8101" y="15667"/>
                </a:cubicBezTo>
                <a:cubicBezTo>
                  <a:pt x="7755" y="15245"/>
                  <a:pt x="7484" y="14755"/>
                  <a:pt x="7285" y="14198"/>
                </a:cubicBezTo>
                <a:cubicBezTo>
                  <a:pt x="7084" y="13641"/>
                  <a:pt x="6985" y="13045"/>
                  <a:pt x="6985" y="12422"/>
                </a:cubicBezTo>
                <a:cubicBezTo>
                  <a:pt x="6985" y="11781"/>
                  <a:pt x="7084" y="11185"/>
                  <a:pt x="7285" y="10623"/>
                </a:cubicBezTo>
                <a:cubicBezTo>
                  <a:pt x="7484" y="10068"/>
                  <a:pt x="7755" y="9583"/>
                  <a:pt x="8101" y="9168"/>
                </a:cubicBezTo>
                <a:cubicBezTo>
                  <a:pt x="8444" y="8754"/>
                  <a:pt x="8848" y="8432"/>
                  <a:pt x="9313" y="8190"/>
                </a:cubicBezTo>
                <a:cubicBezTo>
                  <a:pt x="9777" y="7952"/>
                  <a:pt x="10275" y="7833"/>
                  <a:pt x="10805" y="7833"/>
                </a:cubicBezTo>
              </a:path>
            </a:pathLst>
          </a:custGeom>
          <a:solidFill>
            <a:schemeClr val="accent3"/>
          </a:solidFill>
          <a:ln>
            <a:noFill/>
          </a:ln>
          <a:effectLst/>
        </p:spPr>
        <p:txBody>
          <a:bodyPr lIns="0" tIns="0" rIns="0" bIns="0"/>
          <a:lstStyle/>
          <a:p>
            <a:pPr>
              <a:defRPr/>
            </a:pPr>
            <a:endParaRPr lang="es-ES" sz="1900">
              <a:cs typeface="Calibri" panose="020F0502020204030204" pitchFamily="34" charset="0"/>
            </a:endParaRPr>
          </a:p>
        </p:txBody>
      </p:sp>
      <p:sp>
        <p:nvSpPr>
          <p:cNvPr id="35" name="TextBox 15"/>
          <p:cNvSpPr txBox="1"/>
          <p:nvPr/>
        </p:nvSpPr>
        <p:spPr>
          <a:xfrm>
            <a:off x="1669415" y="1651000"/>
            <a:ext cx="3263900" cy="1545590"/>
          </a:xfrm>
          <a:prstGeom prst="rect">
            <a:avLst/>
          </a:prstGeom>
          <a:noFill/>
        </p:spPr>
        <p:txBody>
          <a:bodyPr wrap="square" lIns="70556" tIns="35278" rIns="70556" bIns="35278" rtlCol="0">
            <a:spAutoFit/>
          </a:bodyPr>
          <a:lstStyle/>
          <a:p>
            <a:pPr defTabSz="914400">
              <a:lnSpc>
                <a:spcPct val="120000"/>
              </a:lnSpc>
              <a:defRPr/>
            </a:pPr>
            <a:r>
              <a:rPr lang="zh-CN" altLang="en-US" dirty="0">
                <a:solidFill>
                  <a:schemeClr val="bg1"/>
                </a:solidFill>
                <a:latin typeface="微软雅黑" panose="020B0503020204020204" pitchFamily="34" charset="-122"/>
                <a:ea typeface="微软雅黑" panose="020B0503020204020204" pitchFamily="34" charset="-122"/>
              </a:rPr>
              <a:t>当前时期各类美食</a:t>
            </a:r>
            <a:r>
              <a:rPr lang="en-US" altLang="zh-CN" dirty="0">
                <a:solidFill>
                  <a:schemeClr val="bg1"/>
                </a:solidFill>
                <a:latin typeface="微软雅黑" panose="020B0503020204020204" pitchFamily="34" charset="-122"/>
                <a:ea typeface="微软雅黑" panose="020B0503020204020204" pitchFamily="34" charset="-122"/>
              </a:rPr>
              <a:t>APP</a:t>
            </a:r>
            <a:r>
              <a:rPr lang="zh-CN" altLang="en-US" dirty="0">
                <a:solidFill>
                  <a:schemeClr val="bg1"/>
                </a:solidFill>
                <a:latin typeface="微软雅黑" panose="020B0503020204020204" pitchFamily="34" charset="-122"/>
                <a:ea typeface="微软雅黑" panose="020B0503020204020204" pitchFamily="34" charset="-122"/>
              </a:rPr>
              <a:t>是层出不穷，用来记录美食，记录菜谱，固然有记录卡路里的美食</a:t>
            </a:r>
            <a:r>
              <a:rPr lang="en-US" altLang="zh-CN" dirty="0">
                <a:solidFill>
                  <a:schemeClr val="bg1"/>
                </a:solidFill>
                <a:latin typeface="微软雅黑" panose="020B0503020204020204" pitchFamily="34" charset="-122"/>
                <a:ea typeface="微软雅黑" panose="020B0503020204020204" pitchFamily="34" charset="-122"/>
              </a:rPr>
              <a:t>APP</a:t>
            </a:r>
            <a:r>
              <a:rPr lang="zh-CN" altLang="en-US" dirty="0">
                <a:solidFill>
                  <a:schemeClr val="bg1"/>
                </a:solidFill>
                <a:latin typeface="微软雅黑" panose="020B0503020204020204" pitchFamily="34" charset="-122"/>
                <a:ea typeface="微软雅黑" panose="020B0503020204020204" pitchFamily="34" charset="-122"/>
              </a:rPr>
              <a:t>，智能识别的却很少见</a:t>
            </a:r>
            <a:r>
              <a:rPr lang="zh-CN" altLang="en-US" sz="800" dirty="0">
                <a:solidFill>
                  <a:schemeClr val="bg1"/>
                </a:solidFill>
                <a:latin typeface="微软雅黑" panose="020B0503020204020204" pitchFamily="34" charset="-122"/>
                <a:ea typeface="微软雅黑" panose="020B0503020204020204" pitchFamily="34" charset="-122"/>
              </a:rPr>
              <a:t>。</a:t>
            </a:r>
          </a:p>
          <a:p>
            <a:pPr defTabSz="914400">
              <a:lnSpc>
                <a:spcPct val="120000"/>
              </a:lnSpc>
              <a:defRPr/>
            </a:pP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6" name="TextBox 16"/>
          <p:cNvSpPr txBox="1"/>
          <p:nvPr/>
        </p:nvSpPr>
        <p:spPr>
          <a:xfrm>
            <a:off x="1493126" y="1304569"/>
            <a:ext cx="598170" cy="346710"/>
          </a:xfrm>
          <a:prstGeom prst="rect">
            <a:avLst/>
          </a:prstGeom>
          <a:noFill/>
        </p:spPr>
        <p:txBody>
          <a:bodyPr wrap="none" lIns="70556" tIns="35278" rIns="70556" bIns="35278" rtlCol="0">
            <a:spAutoFit/>
          </a:bodyPr>
          <a:lstStyle/>
          <a:p>
            <a:pPr algn="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痒点</a:t>
            </a:r>
          </a:p>
        </p:txBody>
      </p:sp>
      <p:sp>
        <p:nvSpPr>
          <p:cNvPr id="26" name="文本框 25"/>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rPr>
              <a:t>项目背景介绍</a:t>
            </a:r>
          </a:p>
        </p:txBody>
      </p:sp>
      <p:sp>
        <p:nvSpPr>
          <p:cNvPr id="27" name="菱形 26"/>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1+#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289"/>
                                        </p:tgtEl>
                                        <p:attrNameLst>
                                          <p:attrName>style.visibility</p:attrName>
                                        </p:attrNameLst>
                                      </p:cBhvr>
                                      <p:to>
                                        <p:strVal val="visible"/>
                                      </p:to>
                                    </p:set>
                                    <p:anim calcmode="lin" valueType="num">
                                      <p:cBhvr additive="base">
                                        <p:cTn id="12" dur="500" fill="hold"/>
                                        <p:tgtEl>
                                          <p:spTgt spid="12289"/>
                                        </p:tgtEl>
                                        <p:attrNameLst>
                                          <p:attrName>ppt_x</p:attrName>
                                        </p:attrNameLst>
                                      </p:cBhvr>
                                      <p:tavLst>
                                        <p:tav tm="0">
                                          <p:val>
                                            <p:strVal val="0-#ppt_w/2"/>
                                          </p:val>
                                        </p:tav>
                                        <p:tav tm="100000">
                                          <p:val>
                                            <p:strVal val="#ppt_x"/>
                                          </p:val>
                                        </p:tav>
                                      </p:tavLst>
                                    </p:anim>
                                    <p:anim calcmode="lin" valueType="num">
                                      <p:cBhvr additive="base">
                                        <p:cTn id="13" dur="500" fill="hold"/>
                                        <p:tgtEl>
                                          <p:spTgt spid="122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293"/>
                                        </p:tgtEl>
                                        <p:attrNameLst>
                                          <p:attrName>style.visibility</p:attrName>
                                        </p:attrNameLst>
                                      </p:cBhvr>
                                      <p:to>
                                        <p:strVal val="visible"/>
                                      </p:to>
                                    </p:set>
                                    <p:anim calcmode="lin" valueType="num">
                                      <p:cBhvr additive="base">
                                        <p:cTn id="17" dur="500" fill="hold"/>
                                        <p:tgtEl>
                                          <p:spTgt spid="12293"/>
                                        </p:tgtEl>
                                        <p:attrNameLst>
                                          <p:attrName>ppt_x</p:attrName>
                                        </p:attrNameLst>
                                      </p:cBhvr>
                                      <p:tavLst>
                                        <p:tav tm="0">
                                          <p:val>
                                            <p:strVal val="0-#ppt_w/2"/>
                                          </p:val>
                                        </p:tav>
                                        <p:tav tm="100000">
                                          <p:val>
                                            <p:strVal val="#ppt_x"/>
                                          </p:val>
                                        </p:tav>
                                      </p:tavLst>
                                    </p:anim>
                                    <p:anim calcmode="lin" valueType="num">
                                      <p:cBhvr additive="base">
                                        <p:cTn id="18" dur="500" fill="hold"/>
                                        <p:tgtEl>
                                          <p:spTgt spid="1229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2301"/>
                                        </p:tgtEl>
                                        <p:attrNameLst>
                                          <p:attrName>style.visibility</p:attrName>
                                        </p:attrNameLst>
                                      </p:cBhvr>
                                      <p:to>
                                        <p:strVal val="visible"/>
                                      </p:to>
                                    </p:set>
                                    <p:anim calcmode="lin" valueType="num">
                                      <p:cBhvr>
                                        <p:cTn id="26" dur="500" fill="hold"/>
                                        <p:tgtEl>
                                          <p:spTgt spid="12301"/>
                                        </p:tgtEl>
                                        <p:attrNameLst>
                                          <p:attrName>ppt_w</p:attrName>
                                        </p:attrNameLst>
                                      </p:cBhvr>
                                      <p:tavLst>
                                        <p:tav tm="0">
                                          <p:val>
                                            <p:fltVal val="0"/>
                                          </p:val>
                                        </p:tav>
                                        <p:tav tm="100000">
                                          <p:val>
                                            <p:strVal val="#ppt_w"/>
                                          </p:val>
                                        </p:tav>
                                      </p:tavLst>
                                    </p:anim>
                                    <p:anim calcmode="lin" valueType="num">
                                      <p:cBhvr>
                                        <p:cTn id="27" dur="500" fill="hold"/>
                                        <p:tgtEl>
                                          <p:spTgt spid="12301"/>
                                        </p:tgtEl>
                                        <p:attrNameLst>
                                          <p:attrName>ppt_h</p:attrName>
                                        </p:attrNameLst>
                                      </p:cBhvr>
                                      <p:tavLst>
                                        <p:tav tm="0">
                                          <p:val>
                                            <p:fltVal val="0"/>
                                          </p:val>
                                        </p:tav>
                                        <p:tav tm="100000">
                                          <p:val>
                                            <p:strVal val="#ppt_h"/>
                                          </p:val>
                                        </p:tav>
                                      </p:tavLst>
                                    </p:anim>
                                    <p:animEffect transition="in" filter="fade">
                                      <p:cBhvr>
                                        <p:cTn id="28" dur="500"/>
                                        <p:tgtEl>
                                          <p:spTgt spid="12301"/>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2299"/>
                                        </p:tgtEl>
                                        <p:attrNameLst>
                                          <p:attrName>style.visibility</p:attrName>
                                        </p:attrNameLst>
                                      </p:cBhvr>
                                      <p:to>
                                        <p:strVal val="visible"/>
                                      </p:to>
                                    </p:set>
                                    <p:anim calcmode="lin" valueType="num">
                                      <p:cBhvr>
                                        <p:cTn id="32" dur="500" fill="hold"/>
                                        <p:tgtEl>
                                          <p:spTgt spid="12299"/>
                                        </p:tgtEl>
                                        <p:attrNameLst>
                                          <p:attrName>ppt_w</p:attrName>
                                        </p:attrNameLst>
                                      </p:cBhvr>
                                      <p:tavLst>
                                        <p:tav tm="0">
                                          <p:val>
                                            <p:fltVal val="0"/>
                                          </p:val>
                                        </p:tav>
                                        <p:tav tm="100000">
                                          <p:val>
                                            <p:strVal val="#ppt_w"/>
                                          </p:val>
                                        </p:tav>
                                      </p:tavLst>
                                    </p:anim>
                                    <p:anim calcmode="lin" valueType="num">
                                      <p:cBhvr>
                                        <p:cTn id="33" dur="500" fill="hold"/>
                                        <p:tgtEl>
                                          <p:spTgt spid="12299"/>
                                        </p:tgtEl>
                                        <p:attrNameLst>
                                          <p:attrName>ppt_h</p:attrName>
                                        </p:attrNameLst>
                                      </p:cBhvr>
                                      <p:tavLst>
                                        <p:tav tm="0">
                                          <p:val>
                                            <p:fltVal val="0"/>
                                          </p:val>
                                        </p:tav>
                                        <p:tav tm="100000">
                                          <p:val>
                                            <p:strVal val="#ppt_h"/>
                                          </p:val>
                                        </p:tav>
                                      </p:tavLst>
                                    </p:anim>
                                    <p:animEffect transition="in" filter="fade">
                                      <p:cBhvr>
                                        <p:cTn id="34" dur="500"/>
                                        <p:tgtEl>
                                          <p:spTgt spid="12299"/>
                                        </p:tgtEl>
                                      </p:cBhvr>
                                    </p:animEffect>
                                  </p:childTnLst>
                                </p:cTn>
                              </p:par>
                            </p:childTnLst>
                          </p:cTn>
                        </p:par>
                        <p:par>
                          <p:cTn id="35" fill="hold">
                            <p:stCondLst>
                              <p:cond delay="30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36"/>
                                        </p:tgtEl>
                                        <p:attrNameLst>
                                          <p:attrName>style.visibility</p:attrName>
                                        </p:attrNameLst>
                                      </p:cBhvr>
                                      <p:to>
                                        <p:strVal val="visible"/>
                                      </p:to>
                                    </p:set>
                                    <p:anim calcmode="lin" valueType="num">
                                      <p:cBhvr>
                                        <p:cTn id="38" dur="250" fill="hold"/>
                                        <p:tgtEl>
                                          <p:spTgt spid="36"/>
                                        </p:tgtEl>
                                        <p:attrNameLst>
                                          <p:attrName>ppt_x</p:attrName>
                                        </p:attrNameLst>
                                      </p:cBhvr>
                                      <p:tavLst>
                                        <p:tav tm="0">
                                          <p:val>
                                            <p:strVal val="#ppt_x"/>
                                          </p:val>
                                        </p:tav>
                                        <p:tav tm="100000">
                                          <p:val>
                                            <p:strVal val="#ppt_x"/>
                                          </p:val>
                                        </p:tav>
                                      </p:tavLst>
                                    </p:anim>
                                    <p:anim calcmode="lin" valueType="num">
                                      <p:cBhvr>
                                        <p:cTn id="39" dur="250" fill="hold"/>
                                        <p:tgtEl>
                                          <p:spTgt spid="36"/>
                                        </p:tgtEl>
                                        <p:attrNameLst>
                                          <p:attrName>ppt_y</p:attrName>
                                        </p:attrNameLst>
                                      </p:cBhvr>
                                      <p:tavLst>
                                        <p:tav tm="0">
                                          <p:val>
                                            <p:strVal val="#ppt_y-#ppt_h/2"/>
                                          </p:val>
                                        </p:tav>
                                        <p:tav tm="100000">
                                          <p:val>
                                            <p:strVal val="#ppt_y"/>
                                          </p:val>
                                        </p:tav>
                                      </p:tavLst>
                                    </p:anim>
                                    <p:anim calcmode="lin" valueType="num">
                                      <p:cBhvr>
                                        <p:cTn id="40" dur="250" fill="hold"/>
                                        <p:tgtEl>
                                          <p:spTgt spid="36"/>
                                        </p:tgtEl>
                                        <p:attrNameLst>
                                          <p:attrName>ppt_w</p:attrName>
                                        </p:attrNameLst>
                                      </p:cBhvr>
                                      <p:tavLst>
                                        <p:tav tm="0">
                                          <p:val>
                                            <p:strVal val="#ppt_w"/>
                                          </p:val>
                                        </p:tav>
                                        <p:tav tm="100000">
                                          <p:val>
                                            <p:strVal val="#ppt_w"/>
                                          </p:val>
                                        </p:tav>
                                      </p:tavLst>
                                    </p:anim>
                                    <p:anim calcmode="lin" valueType="num">
                                      <p:cBhvr>
                                        <p:cTn id="41" dur="250" fill="hold"/>
                                        <p:tgtEl>
                                          <p:spTgt spid="36"/>
                                        </p:tgtEl>
                                        <p:attrNameLst>
                                          <p:attrName>ppt_h</p:attrName>
                                        </p:attrNameLst>
                                      </p:cBhvr>
                                      <p:tavLst>
                                        <p:tav tm="0">
                                          <p:val>
                                            <p:fltVal val="0"/>
                                          </p:val>
                                        </p:tav>
                                        <p:tav tm="100000">
                                          <p:val>
                                            <p:strVal val="#ppt_h"/>
                                          </p:val>
                                        </p:tav>
                                      </p:tavLst>
                                    </p:anim>
                                  </p:childTnLst>
                                </p:cTn>
                              </p:par>
                            </p:childTnLst>
                          </p:cTn>
                        </p:par>
                        <p:par>
                          <p:cTn id="42" fill="hold">
                            <p:stCondLst>
                              <p:cond delay="3349"/>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299" grpId="0" animBg="1"/>
      <p:bldP spid="12301" grpId="0" animBg="1"/>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
          <p:cNvGrpSpPr/>
          <p:nvPr/>
        </p:nvGrpSpPr>
        <p:grpSpPr>
          <a:xfrm>
            <a:off x="342380" y="1122781"/>
            <a:ext cx="3186521" cy="3455315"/>
            <a:chOff x="3996419" y="1496934"/>
            <a:chExt cx="4248695" cy="4607339"/>
          </a:xfrm>
        </p:grpSpPr>
        <p:sp>
          <p:nvSpPr>
            <p:cNvPr id="17" name="Oval 21"/>
            <p:cNvSpPr/>
            <p:nvPr/>
          </p:nvSpPr>
          <p:spPr bwMode="auto">
            <a:xfrm>
              <a:off x="4371573" y="5810754"/>
              <a:ext cx="3390150" cy="293519"/>
            </a:xfrm>
            <a:prstGeom prst="ellipse">
              <a:avLst/>
            </a:prstGeom>
            <a:solidFill>
              <a:srgbClr val="E6E5E5"/>
            </a:solidFill>
            <a:ln w="9525">
              <a:solidFill>
                <a:schemeClr val="tx1">
                  <a:alpha val="0"/>
                </a:schemeClr>
              </a:solidFill>
              <a:roun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8" name="Freeform: Shape 4"/>
            <p:cNvSpPr/>
            <p:nvPr/>
          </p:nvSpPr>
          <p:spPr bwMode="auto">
            <a:xfrm>
              <a:off x="5014565" y="1506106"/>
              <a:ext cx="1104367" cy="1139223"/>
            </a:xfrm>
            <a:custGeom>
              <a:avLst/>
              <a:gdLst>
                <a:gd name="T0" fmla="*/ 0 w 18779"/>
                <a:gd name="T1" fmla="*/ 0 h 18961"/>
                <a:gd name="T2" fmla="*/ 0 w 18779"/>
                <a:gd name="T3" fmla="*/ 0 h 18961"/>
                <a:gd name="T4" fmla="*/ 0 w 18779"/>
                <a:gd name="T5" fmla="*/ 0 h 18961"/>
                <a:gd name="T6" fmla="*/ 0 w 18779"/>
                <a:gd name="T7" fmla="*/ 0 h 18961"/>
                <a:gd name="T8" fmla="*/ 0 w 18779"/>
                <a:gd name="T9" fmla="*/ 0 h 1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79" h="18961">
                  <a:moveTo>
                    <a:pt x="15613" y="18961"/>
                  </a:moveTo>
                  <a:cubicBezTo>
                    <a:pt x="16591" y="17548"/>
                    <a:pt x="17662" y="16090"/>
                    <a:pt x="18779" y="14586"/>
                  </a:cubicBezTo>
                  <a:cubicBezTo>
                    <a:pt x="12495" y="6247"/>
                    <a:pt x="4395" y="-2639"/>
                    <a:pt x="763" y="733"/>
                  </a:cubicBezTo>
                  <a:cubicBezTo>
                    <a:pt x="-2821" y="4424"/>
                    <a:pt x="6908" y="12718"/>
                    <a:pt x="15613" y="18961"/>
                  </a:cubicBezTo>
                  <a:close/>
                  <a:moveTo>
                    <a:pt x="15613" y="18961"/>
                  </a:moveTo>
                </a:path>
              </a:pathLst>
            </a:custGeom>
            <a:solidFill>
              <a:schemeClr val="accent1">
                <a:lumMod val="75000"/>
              </a:schemeClr>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9" name="Freeform: Shape 5"/>
            <p:cNvSpPr/>
            <p:nvPr/>
          </p:nvSpPr>
          <p:spPr bwMode="auto">
            <a:xfrm>
              <a:off x="3996419" y="1545548"/>
              <a:ext cx="2630669" cy="2583889"/>
            </a:xfrm>
            <a:custGeom>
              <a:avLst/>
              <a:gdLst>
                <a:gd name="T0" fmla="*/ 4 w 19199"/>
                <a:gd name="T1" fmla="*/ 0 h 21600"/>
                <a:gd name="T2" fmla="*/ 10 w 19199"/>
                <a:gd name="T3" fmla="*/ 4 h 21600"/>
                <a:gd name="T4" fmla="*/ 6 w 19199"/>
                <a:gd name="T5" fmla="*/ 6 h 21600"/>
                <a:gd name="T6" fmla="*/ 0 w 19199"/>
                <a:gd name="T7" fmla="*/ 2 h 21600"/>
                <a:gd name="T8" fmla="*/ 4 w 19199"/>
                <a:gd name="T9" fmla="*/ 0 h 21600"/>
                <a:gd name="T10" fmla="*/ 4 w 19199"/>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199" h="21600">
                  <a:moveTo>
                    <a:pt x="7740" y="0"/>
                  </a:moveTo>
                  <a:cubicBezTo>
                    <a:pt x="5005" y="3135"/>
                    <a:pt x="19199" y="13134"/>
                    <a:pt x="19199" y="13134"/>
                  </a:cubicBezTo>
                  <a:cubicBezTo>
                    <a:pt x="11813" y="21600"/>
                    <a:pt x="11813" y="21600"/>
                    <a:pt x="11813" y="21600"/>
                  </a:cubicBezTo>
                  <a:cubicBezTo>
                    <a:pt x="11813" y="21600"/>
                    <a:pt x="-2401" y="11601"/>
                    <a:pt x="354" y="8466"/>
                  </a:cubicBezTo>
                  <a:lnTo>
                    <a:pt x="7740" y="0"/>
                  </a:lnTo>
                  <a:close/>
                  <a:moveTo>
                    <a:pt x="7740" y="0"/>
                  </a:moveTo>
                </a:path>
              </a:pathLst>
            </a:custGeom>
            <a:solidFill>
              <a:schemeClr val="accent1"/>
            </a:solidFill>
            <a:ln w="38100" cap="flat">
              <a:solidFill>
                <a:schemeClr val="bg1">
                  <a:lumMod val="9500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0" name="Freeform: Shape 6"/>
            <p:cNvSpPr/>
            <p:nvPr/>
          </p:nvSpPr>
          <p:spPr bwMode="auto">
            <a:xfrm>
              <a:off x="7096719" y="2513245"/>
              <a:ext cx="1146561" cy="1111705"/>
            </a:xfrm>
            <a:custGeom>
              <a:avLst/>
              <a:gdLst>
                <a:gd name="T0" fmla="*/ 0 w 18961"/>
                <a:gd name="T1" fmla="*/ 0 h 18779"/>
                <a:gd name="T2" fmla="*/ 0 w 18961"/>
                <a:gd name="T3" fmla="*/ 0 h 18779"/>
                <a:gd name="T4" fmla="*/ 0 w 18961"/>
                <a:gd name="T5" fmla="*/ 0 h 18779"/>
                <a:gd name="T6" fmla="*/ 0 w 18961"/>
                <a:gd name="T7" fmla="*/ 0 h 18779"/>
                <a:gd name="T8" fmla="*/ 0 w 18961"/>
                <a:gd name="T9" fmla="*/ 0 h 18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779">
                  <a:moveTo>
                    <a:pt x="0" y="15613"/>
                  </a:moveTo>
                  <a:cubicBezTo>
                    <a:pt x="1413" y="16591"/>
                    <a:pt x="2871" y="17662"/>
                    <a:pt x="4375" y="18779"/>
                  </a:cubicBezTo>
                  <a:cubicBezTo>
                    <a:pt x="12714" y="12495"/>
                    <a:pt x="21600" y="4395"/>
                    <a:pt x="18228" y="763"/>
                  </a:cubicBezTo>
                  <a:cubicBezTo>
                    <a:pt x="14537" y="-2821"/>
                    <a:pt x="6243" y="6908"/>
                    <a:pt x="0" y="15613"/>
                  </a:cubicBezTo>
                  <a:close/>
                  <a:moveTo>
                    <a:pt x="0" y="15613"/>
                  </a:moveTo>
                </a:path>
              </a:pathLst>
            </a:custGeom>
            <a:solidFill>
              <a:srgbClr val="0B5FB3"/>
            </a:solidFill>
            <a:ln w="9525" cap="flat">
              <a:solidFill>
                <a:schemeClr val="tx1">
                  <a:alpha val="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1" name="Freeform: Shape 7"/>
            <p:cNvSpPr/>
            <p:nvPr/>
          </p:nvSpPr>
          <p:spPr bwMode="auto">
            <a:xfrm>
              <a:off x="5612611" y="1496934"/>
              <a:ext cx="2584806" cy="2631586"/>
            </a:xfrm>
            <a:custGeom>
              <a:avLst/>
              <a:gdLst>
                <a:gd name="T0" fmla="*/ 6 w 21600"/>
                <a:gd name="T1" fmla="*/ 4 h 19199"/>
                <a:gd name="T2" fmla="*/ 2 w 21600"/>
                <a:gd name="T3" fmla="*/ 10 h 19199"/>
                <a:gd name="T4" fmla="*/ 0 w 21600"/>
                <a:gd name="T5" fmla="*/ 6 h 19199"/>
                <a:gd name="T6" fmla="*/ 4 w 21600"/>
                <a:gd name="T7" fmla="*/ 0 h 19199"/>
                <a:gd name="T8" fmla="*/ 6 w 21600"/>
                <a:gd name="T9" fmla="*/ 4 h 19199"/>
                <a:gd name="T10" fmla="*/ 6 w 21600"/>
                <a:gd name="T11" fmla="*/ 4 h 19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9199">
                  <a:moveTo>
                    <a:pt x="21600" y="7740"/>
                  </a:moveTo>
                  <a:cubicBezTo>
                    <a:pt x="18465" y="5005"/>
                    <a:pt x="8466" y="19199"/>
                    <a:pt x="8466" y="19199"/>
                  </a:cubicBezTo>
                  <a:cubicBezTo>
                    <a:pt x="0" y="11813"/>
                    <a:pt x="0" y="11813"/>
                    <a:pt x="0" y="11813"/>
                  </a:cubicBezTo>
                  <a:cubicBezTo>
                    <a:pt x="0" y="11813"/>
                    <a:pt x="9999" y="-2401"/>
                    <a:pt x="13134" y="354"/>
                  </a:cubicBezTo>
                  <a:lnTo>
                    <a:pt x="21600" y="7740"/>
                  </a:lnTo>
                  <a:close/>
                  <a:moveTo>
                    <a:pt x="21600" y="7740"/>
                  </a:moveTo>
                </a:path>
              </a:pathLst>
            </a:custGeom>
            <a:solidFill>
              <a:schemeClr val="accent3"/>
            </a:solidFill>
            <a:ln w="38100" cap="flat">
              <a:solidFill>
                <a:schemeClr val="bg1">
                  <a:lumMod val="9500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Shape 8"/>
            <p:cNvSpPr/>
            <p:nvPr/>
          </p:nvSpPr>
          <p:spPr bwMode="auto">
            <a:xfrm>
              <a:off x="7096719" y="2516914"/>
              <a:ext cx="1146561" cy="1111705"/>
            </a:xfrm>
            <a:custGeom>
              <a:avLst/>
              <a:gdLst>
                <a:gd name="T0" fmla="*/ 0 w 18961"/>
                <a:gd name="T1" fmla="*/ 0 h 18779"/>
                <a:gd name="T2" fmla="*/ 0 w 18961"/>
                <a:gd name="T3" fmla="*/ 0 h 18779"/>
                <a:gd name="T4" fmla="*/ 0 w 18961"/>
                <a:gd name="T5" fmla="*/ 0 h 18779"/>
                <a:gd name="T6" fmla="*/ 0 w 18961"/>
                <a:gd name="T7" fmla="*/ 0 h 18779"/>
                <a:gd name="T8" fmla="*/ 0 w 18961"/>
                <a:gd name="T9" fmla="*/ 0 h 18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779">
                  <a:moveTo>
                    <a:pt x="0" y="15613"/>
                  </a:moveTo>
                  <a:cubicBezTo>
                    <a:pt x="1413" y="16591"/>
                    <a:pt x="2871" y="17662"/>
                    <a:pt x="4375" y="18779"/>
                  </a:cubicBezTo>
                  <a:cubicBezTo>
                    <a:pt x="12714" y="12495"/>
                    <a:pt x="21600" y="4395"/>
                    <a:pt x="18228" y="763"/>
                  </a:cubicBezTo>
                  <a:cubicBezTo>
                    <a:pt x="14537" y="-2821"/>
                    <a:pt x="6243" y="6908"/>
                    <a:pt x="0" y="15613"/>
                  </a:cubicBezTo>
                  <a:close/>
                  <a:moveTo>
                    <a:pt x="0" y="15613"/>
                  </a:moveTo>
                </a:path>
              </a:pathLst>
            </a:custGeom>
            <a:solidFill>
              <a:schemeClr val="accent3">
                <a:lumMod val="75000"/>
              </a:schemeClr>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3" name="Freeform: Shape 9"/>
            <p:cNvSpPr/>
            <p:nvPr/>
          </p:nvSpPr>
          <p:spPr bwMode="auto">
            <a:xfrm>
              <a:off x="4006509" y="3631371"/>
              <a:ext cx="1139223" cy="1106202"/>
            </a:xfrm>
            <a:custGeom>
              <a:avLst/>
              <a:gdLst>
                <a:gd name="T0" fmla="*/ 0 w 18961"/>
                <a:gd name="T1" fmla="*/ 0 h 18808"/>
                <a:gd name="T2" fmla="*/ 0 w 18961"/>
                <a:gd name="T3" fmla="*/ 0 h 18808"/>
                <a:gd name="T4" fmla="*/ 0 w 18961"/>
                <a:gd name="T5" fmla="*/ 0 h 18808"/>
                <a:gd name="T6" fmla="*/ 0 w 18961"/>
                <a:gd name="T7" fmla="*/ 0 h 18808"/>
                <a:gd name="T8" fmla="*/ 0 w 18961"/>
                <a:gd name="T9" fmla="*/ 0 h 18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808">
                  <a:moveTo>
                    <a:pt x="18961" y="3166"/>
                  </a:moveTo>
                  <a:cubicBezTo>
                    <a:pt x="17548" y="2188"/>
                    <a:pt x="16090" y="1117"/>
                    <a:pt x="14586" y="0"/>
                  </a:cubicBezTo>
                  <a:cubicBezTo>
                    <a:pt x="6247" y="6284"/>
                    <a:pt x="-2639" y="14384"/>
                    <a:pt x="733" y="18062"/>
                  </a:cubicBezTo>
                  <a:cubicBezTo>
                    <a:pt x="4424" y="21600"/>
                    <a:pt x="12718" y="11871"/>
                    <a:pt x="18961" y="3166"/>
                  </a:cubicBezTo>
                  <a:close/>
                  <a:moveTo>
                    <a:pt x="18961" y="3166"/>
                  </a:moveTo>
                </a:path>
              </a:pathLst>
            </a:custGeom>
            <a:solidFill>
              <a:srgbClr val="1398A1"/>
            </a:solidFill>
            <a:ln w="9525" cap="flat">
              <a:solidFill>
                <a:schemeClr val="tx1">
                  <a:alpha val="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4" name="Freeform: Shape 10"/>
            <p:cNvSpPr/>
            <p:nvPr/>
          </p:nvSpPr>
          <p:spPr bwMode="auto">
            <a:xfrm>
              <a:off x="4048702" y="3118629"/>
              <a:ext cx="2583889" cy="2632503"/>
            </a:xfrm>
            <a:custGeom>
              <a:avLst/>
              <a:gdLst>
                <a:gd name="T0" fmla="*/ 0 w 21600"/>
                <a:gd name="T1" fmla="*/ 6 h 19199"/>
                <a:gd name="T2" fmla="*/ 4 w 21600"/>
                <a:gd name="T3" fmla="*/ 0 h 19199"/>
                <a:gd name="T4" fmla="*/ 6 w 21600"/>
                <a:gd name="T5" fmla="*/ 4 h 19199"/>
                <a:gd name="T6" fmla="*/ 2 w 21600"/>
                <a:gd name="T7" fmla="*/ 9 h 19199"/>
                <a:gd name="T8" fmla="*/ 0 w 21600"/>
                <a:gd name="T9" fmla="*/ 6 h 19199"/>
                <a:gd name="T10" fmla="*/ 0 w 21600"/>
                <a:gd name="T11" fmla="*/ 6 h 19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9199">
                  <a:moveTo>
                    <a:pt x="0" y="11459"/>
                  </a:moveTo>
                  <a:cubicBezTo>
                    <a:pt x="3135" y="14194"/>
                    <a:pt x="13134" y="0"/>
                    <a:pt x="13134" y="0"/>
                  </a:cubicBezTo>
                  <a:cubicBezTo>
                    <a:pt x="21600" y="7386"/>
                    <a:pt x="21600" y="7386"/>
                    <a:pt x="21600" y="7386"/>
                  </a:cubicBezTo>
                  <a:cubicBezTo>
                    <a:pt x="21600" y="7386"/>
                    <a:pt x="11601" y="21600"/>
                    <a:pt x="8466" y="18845"/>
                  </a:cubicBezTo>
                  <a:lnTo>
                    <a:pt x="0" y="11459"/>
                  </a:lnTo>
                  <a:close/>
                  <a:moveTo>
                    <a:pt x="0" y="11459"/>
                  </a:moveTo>
                </a:path>
              </a:pathLst>
            </a:custGeom>
            <a:solidFill>
              <a:schemeClr val="accent2"/>
            </a:solidFill>
            <a:ln w="38100" cap="flat">
              <a:solidFill>
                <a:schemeClr val="bg1">
                  <a:lumMod val="9500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Freeform: Shape 11"/>
            <p:cNvSpPr/>
            <p:nvPr/>
          </p:nvSpPr>
          <p:spPr bwMode="auto">
            <a:xfrm>
              <a:off x="4006509" y="3631371"/>
              <a:ext cx="1139223" cy="1106202"/>
            </a:xfrm>
            <a:custGeom>
              <a:avLst/>
              <a:gdLst>
                <a:gd name="T0" fmla="*/ 0 w 18961"/>
                <a:gd name="T1" fmla="*/ 0 h 18808"/>
                <a:gd name="T2" fmla="*/ 0 w 18961"/>
                <a:gd name="T3" fmla="*/ 0 h 18808"/>
                <a:gd name="T4" fmla="*/ 0 w 18961"/>
                <a:gd name="T5" fmla="*/ 0 h 18808"/>
                <a:gd name="T6" fmla="*/ 0 w 18961"/>
                <a:gd name="T7" fmla="*/ 0 h 18808"/>
                <a:gd name="T8" fmla="*/ 0 w 18961"/>
                <a:gd name="T9" fmla="*/ 0 h 18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808">
                  <a:moveTo>
                    <a:pt x="18961" y="3166"/>
                  </a:moveTo>
                  <a:cubicBezTo>
                    <a:pt x="17548" y="2188"/>
                    <a:pt x="16090" y="1117"/>
                    <a:pt x="14586" y="0"/>
                  </a:cubicBezTo>
                  <a:cubicBezTo>
                    <a:pt x="6247" y="6284"/>
                    <a:pt x="-2639" y="14384"/>
                    <a:pt x="733" y="18062"/>
                  </a:cubicBezTo>
                  <a:cubicBezTo>
                    <a:pt x="4424" y="21600"/>
                    <a:pt x="12718" y="11871"/>
                    <a:pt x="18961" y="3166"/>
                  </a:cubicBezTo>
                  <a:close/>
                  <a:moveTo>
                    <a:pt x="18961" y="3166"/>
                  </a:moveTo>
                </a:path>
              </a:pathLst>
            </a:custGeom>
            <a:solidFill>
              <a:schemeClr val="accent2">
                <a:lumMod val="75000"/>
              </a:schemeClr>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Freeform: Shape 12"/>
            <p:cNvSpPr/>
            <p:nvPr/>
          </p:nvSpPr>
          <p:spPr bwMode="auto">
            <a:xfrm>
              <a:off x="6125353" y="4613744"/>
              <a:ext cx="1105284" cy="1139223"/>
            </a:xfrm>
            <a:custGeom>
              <a:avLst/>
              <a:gdLst>
                <a:gd name="T0" fmla="*/ 0 w 18808"/>
                <a:gd name="T1" fmla="*/ 0 h 18961"/>
                <a:gd name="T2" fmla="*/ 0 w 18808"/>
                <a:gd name="T3" fmla="*/ 0 h 18961"/>
                <a:gd name="T4" fmla="*/ 0 w 18808"/>
                <a:gd name="T5" fmla="*/ 0 h 18961"/>
                <a:gd name="T6" fmla="*/ 0 w 18808"/>
                <a:gd name="T7" fmla="*/ 0 h 18961"/>
                <a:gd name="T8" fmla="*/ 0 w 18808"/>
                <a:gd name="T9" fmla="*/ 0 h 1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8" h="18961">
                  <a:moveTo>
                    <a:pt x="3166" y="0"/>
                  </a:moveTo>
                  <a:cubicBezTo>
                    <a:pt x="2188" y="1413"/>
                    <a:pt x="1117" y="2871"/>
                    <a:pt x="0" y="4375"/>
                  </a:cubicBezTo>
                  <a:cubicBezTo>
                    <a:pt x="6284" y="12714"/>
                    <a:pt x="14384" y="21600"/>
                    <a:pt x="18062" y="18228"/>
                  </a:cubicBezTo>
                  <a:cubicBezTo>
                    <a:pt x="21600" y="14537"/>
                    <a:pt x="11871" y="6243"/>
                    <a:pt x="3166" y="0"/>
                  </a:cubicBezTo>
                  <a:close/>
                  <a:moveTo>
                    <a:pt x="3166" y="0"/>
                  </a:moveTo>
                </a:path>
              </a:pathLst>
            </a:custGeom>
            <a:solidFill>
              <a:srgbClr val="093566"/>
            </a:solidFill>
            <a:ln w="9525" cap="flat">
              <a:solidFill>
                <a:schemeClr val="tx1">
                  <a:alpha val="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Freeform: Shape 13"/>
            <p:cNvSpPr/>
            <p:nvPr/>
          </p:nvSpPr>
          <p:spPr bwMode="auto">
            <a:xfrm>
              <a:off x="5612611" y="3127802"/>
              <a:ext cx="2632503" cy="2582972"/>
            </a:xfrm>
            <a:custGeom>
              <a:avLst/>
              <a:gdLst>
                <a:gd name="T0" fmla="*/ 6 w 19199"/>
                <a:gd name="T1" fmla="*/ 6 h 21600"/>
                <a:gd name="T2" fmla="*/ 0 w 19199"/>
                <a:gd name="T3" fmla="*/ 2 h 21600"/>
                <a:gd name="T4" fmla="*/ 4 w 19199"/>
                <a:gd name="T5" fmla="*/ 0 h 21600"/>
                <a:gd name="T6" fmla="*/ 9 w 19199"/>
                <a:gd name="T7" fmla="*/ 4 h 21600"/>
                <a:gd name="T8" fmla="*/ 6 w 19199"/>
                <a:gd name="T9" fmla="*/ 6 h 21600"/>
                <a:gd name="T10" fmla="*/ 6 w 19199"/>
                <a:gd name="T11" fmla="*/ 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199" h="21600">
                  <a:moveTo>
                    <a:pt x="11459" y="21600"/>
                  </a:moveTo>
                  <a:cubicBezTo>
                    <a:pt x="14194" y="18465"/>
                    <a:pt x="0" y="8466"/>
                    <a:pt x="0" y="8466"/>
                  </a:cubicBezTo>
                  <a:cubicBezTo>
                    <a:pt x="7386" y="0"/>
                    <a:pt x="7386" y="0"/>
                    <a:pt x="7386" y="0"/>
                  </a:cubicBezTo>
                  <a:cubicBezTo>
                    <a:pt x="7386" y="0"/>
                    <a:pt x="21600" y="9999"/>
                    <a:pt x="18845" y="13134"/>
                  </a:cubicBezTo>
                  <a:lnTo>
                    <a:pt x="11459" y="21600"/>
                  </a:lnTo>
                  <a:close/>
                  <a:moveTo>
                    <a:pt x="11459" y="21600"/>
                  </a:moveTo>
                </a:path>
              </a:pathLst>
            </a:custGeom>
            <a:solidFill>
              <a:schemeClr val="accent4"/>
            </a:solidFill>
            <a:ln w="38100" cap="flat">
              <a:solidFill>
                <a:schemeClr val="bg1">
                  <a:lumMod val="95000"/>
                </a:schemeClr>
              </a:solidFill>
              <a:prstDash val="solid"/>
              <a:round/>
              <a:headEnd type="none" w="med" len="med"/>
              <a:tailEnd type="none" w="med" len="med"/>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Freeform: Shape 14"/>
            <p:cNvSpPr/>
            <p:nvPr/>
          </p:nvSpPr>
          <p:spPr bwMode="auto">
            <a:xfrm>
              <a:off x="6125353" y="4611910"/>
              <a:ext cx="1105284" cy="1138305"/>
            </a:xfrm>
            <a:custGeom>
              <a:avLst/>
              <a:gdLst>
                <a:gd name="T0" fmla="*/ 0 w 18808"/>
                <a:gd name="T1" fmla="*/ 0 h 18961"/>
                <a:gd name="T2" fmla="*/ 0 w 18808"/>
                <a:gd name="T3" fmla="*/ 0 h 18961"/>
                <a:gd name="T4" fmla="*/ 0 w 18808"/>
                <a:gd name="T5" fmla="*/ 0 h 18961"/>
                <a:gd name="T6" fmla="*/ 0 w 18808"/>
                <a:gd name="T7" fmla="*/ 0 h 18961"/>
                <a:gd name="T8" fmla="*/ 0 w 18808"/>
                <a:gd name="T9" fmla="*/ 0 h 1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8" h="18961">
                  <a:moveTo>
                    <a:pt x="3166" y="0"/>
                  </a:moveTo>
                  <a:cubicBezTo>
                    <a:pt x="2188" y="1413"/>
                    <a:pt x="1117" y="2871"/>
                    <a:pt x="0" y="4375"/>
                  </a:cubicBezTo>
                  <a:cubicBezTo>
                    <a:pt x="6284" y="12714"/>
                    <a:pt x="14384" y="21600"/>
                    <a:pt x="18062" y="18228"/>
                  </a:cubicBezTo>
                  <a:cubicBezTo>
                    <a:pt x="21600" y="14537"/>
                    <a:pt x="11871" y="6243"/>
                    <a:pt x="3166" y="0"/>
                  </a:cubicBezTo>
                  <a:close/>
                  <a:moveTo>
                    <a:pt x="3166" y="0"/>
                  </a:moveTo>
                </a:path>
              </a:pathLst>
            </a:custGeom>
            <a:solidFill>
              <a:schemeClr val="accent4">
                <a:lumMod val="75000"/>
              </a:schemeClr>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Oval 15"/>
            <p:cNvSpPr/>
            <p:nvPr/>
          </p:nvSpPr>
          <p:spPr bwMode="auto">
            <a:xfrm>
              <a:off x="5291574" y="2826027"/>
              <a:ext cx="1601516" cy="1599681"/>
            </a:xfrm>
            <a:prstGeom prst="ellipse">
              <a:avLst/>
            </a:prstGeom>
            <a:solidFill>
              <a:schemeClr val="bg1"/>
            </a:solidFill>
            <a:ln w="9525">
              <a:solidFill>
                <a:schemeClr val="tx1">
                  <a:alpha val="0"/>
                </a:schemeClr>
              </a:solidFill>
              <a:round/>
            </a:ln>
          </p:spPr>
          <p:txBody>
            <a:bodyPr wrap="none" lIns="0" tIns="0" rIns="0" bIns="0" anchor="ctr" anchorCtr="1">
              <a:normAutofit/>
            </a:bodyP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痛点</a:t>
              </a:r>
            </a:p>
          </p:txBody>
        </p:sp>
      </p:grpSp>
      <p:sp>
        <p:nvSpPr>
          <p:cNvPr id="7" name="文本框 6"/>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rPr>
              <a:t>项目背景介绍</a:t>
            </a:r>
          </a:p>
        </p:txBody>
      </p:sp>
      <p:sp>
        <p:nvSpPr>
          <p:cNvPr id="8" name="菱形 7"/>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979545" y="1556385"/>
            <a:ext cx="4660900" cy="2030095"/>
          </a:xfrm>
          <a:prstGeom prst="rect">
            <a:avLst/>
          </a:prstGeom>
          <a:noFill/>
        </p:spPr>
        <p:txBody>
          <a:bodyPr wrap="square" rtlCol="0">
            <a:spAutoFit/>
          </a:bodyPr>
          <a:lstStyle/>
          <a:p>
            <a:r>
              <a:rPr lang="zh-CN" altLang="en-US" b="1"/>
              <a:t>对于复杂菜品的卡路里非常不好计算,尤其是中国菜式,荤素搭配,还要用各种配料调味,多种菜品混合根本没有办法计算卡路里含量。所以,很多人为了保持身材或健身,每天只吃一些卡路里含量很低的蔬菜水果沙拉,或者一些没有味道的水煮鸡胸肉和水煮牛肉,吃一次清炒时蔬都是非常奢侈的事。</a:t>
            </a:r>
          </a:p>
        </p:txBody>
      </p:sp>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219517" y="1038482"/>
            <a:ext cx="4864540" cy="326124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p>
        </p:txBody>
      </p:sp>
      <p:sp>
        <p:nvSpPr>
          <p:cNvPr id="12" name="圆角矩形 11"/>
          <p:cNvSpPr/>
          <p:nvPr/>
        </p:nvSpPr>
        <p:spPr>
          <a:xfrm>
            <a:off x="5341147" y="3815009"/>
            <a:ext cx="1642972" cy="48472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3" name="圆角矩形 12"/>
          <p:cNvSpPr/>
          <p:nvPr/>
        </p:nvSpPr>
        <p:spPr>
          <a:xfrm>
            <a:off x="6984119" y="3815009"/>
            <a:ext cx="1981046" cy="48472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4" name="矩形 13"/>
          <p:cNvSpPr/>
          <p:nvPr/>
        </p:nvSpPr>
        <p:spPr>
          <a:xfrm>
            <a:off x="5914872" y="3918878"/>
            <a:ext cx="667135" cy="311496"/>
          </a:xfrm>
          <a:prstGeom prst="rect">
            <a:avLst/>
          </a:prstGeom>
        </p:spPr>
        <p:txBody>
          <a:bodyPr wrap="square">
            <a:spAutoFit/>
          </a:bodyPr>
          <a:lstStyle/>
          <a:p>
            <a:r>
              <a:rPr lang="en-US" altLang="zh-CN" sz="1425" dirty="0">
                <a:solidFill>
                  <a:schemeClr val="bg1"/>
                </a:solidFill>
                <a:latin typeface="冬青黑体简体中文 W3" charset="-122"/>
                <a:ea typeface="冬青黑体简体中文 W3" charset="-122"/>
              </a:rPr>
              <a:t>20%</a:t>
            </a:r>
          </a:p>
        </p:txBody>
      </p:sp>
      <p:sp>
        <p:nvSpPr>
          <p:cNvPr id="15" name="矩形 14"/>
          <p:cNvSpPr/>
          <p:nvPr/>
        </p:nvSpPr>
        <p:spPr>
          <a:xfrm>
            <a:off x="7727069" y="3918878"/>
            <a:ext cx="666628" cy="311496"/>
          </a:xfrm>
          <a:prstGeom prst="rect">
            <a:avLst/>
          </a:prstGeom>
        </p:spPr>
        <p:txBody>
          <a:bodyPr wrap="square">
            <a:spAutoFit/>
          </a:bodyPr>
          <a:lstStyle/>
          <a:p>
            <a:r>
              <a:rPr lang="en-US" altLang="zh-CN" sz="1425" dirty="0">
                <a:solidFill>
                  <a:schemeClr val="bg1"/>
                </a:solidFill>
                <a:latin typeface="冬青黑体简体中文 W3" charset="-122"/>
                <a:ea typeface="冬青黑体简体中文 W3" charset="-122"/>
              </a:rPr>
              <a:t>80%</a:t>
            </a:r>
          </a:p>
        </p:txBody>
      </p:sp>
      <p:sp>
        <p:nvSpPr>
          <p:cNvPr id="16" name="Content Placeholder 2"/>
          <p:cNvSpPr txBox="1"/>
          <p:nvPr/>
        </p:nvSpPr>
        <p:spPr>
          <a:xfrm>
            <a:off x="5426710" y="334645"/>
            <a:ext cx="3209925" cy="485775"/>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800" b="1" dirty="0">
                <a:solidFill>
                  <a:schemeClr val="tx1"/>
                </a:solidFill>
                <a:latin typeface="+mn-ea"/>
                <a:cs typeface="Arial" panose="020B0604020202020204" pitchFamily="34" charset="0"/>
                <a:sym typeface="Arial" panose="020B0604020202020204" pitchFamily="34" charset="0"/>
              </a:rPr>
              <a:t>    </a:t>
            </a:r>
            <a:r>
              <a:rPr lang="zh-CN" altLang="en-US" sz="1800" b="1" dirty="0">
                <a:solidFill>
                  <a:schemeClr val="tx1"/>
                </a:solidFill>
                <a:latin typeface="+mn-ea"/>
                <a:cs typeface="Arial" panose="020B0604020202020204" pitchFamily="34" charset="0"/>
                <a:sym typeface="Arial" panose="020B0604020202020204" pitchFamily="34" charset="0"/>
              </a:rPr>
              <a:t>要是有能够识别复杂菜品卡路里的设备就好了。</a:t>
            </a:r>
          </a:p>
        </p:txBody>
      </p:sp>
      <p:sp>
        <p:nvSpPr>
          <p:cNvPr id="26" name="文本框 25"/>
          <p:cNvSpPr txBox="1"/>
          <p:nvPr/>
        </p:nvSpPr>
        <p:spPr>
          <a:xfrm>
            <a:off x="966470" y="334645"/>
            <a:ext cx="2436495" cy="398780"/>
          </a:xfrm>
          <a:prstGeom prst="rect">
            <a:avLst/>
          </a:prstGeom>
          <a:noFill/>
          <a:effectLst>
            <a:outerShdw blurRad="76200" dist="50800" dir="5400000" sx="103000" sy="103000" algn="ctr" rotWithShape="0">
              <a:srgbClr val="000000">
                <a:alpha val="43000"/>
              </a:srgbClr>
            </a:outerShdw>
          </a:effectLst>
        </p:spPr>
        <p:txBody>
          <a:bodyPr wrap="square" rtlCol="0">
            <a:spAutoFit/>
          </a:bodyPr>
          <a:lstStyle/>
          <a:p>
            <a:r>
              <a:rPr lang="zh-CN" altLang="en-US" sz="2000">
                <a:solidFill>
                  <a:schemeClr val="bg2"/>
                </a:solidFill>
                <a:latin typeface="微软雅黑" panose="020B0503020204020204" pitchFamily="34" charset="-122"/>
                <a:ea typeface="微软雅黑" panose="020B0503020204020204" pitchFamily="34" charset="-122"/>
              </a:rPr>
              <a:t>项目背景介绍</a:t>
            </a:r>
          </a:p>
        </p:txBody>
      </p:sp>
      <p:sp>
        <p:nvSpPr>
          <p:cNvPr id="27" name="菱形 26"/>
          <p:cNvSpPr/>
          <p:nvPr/>
        </p:nvSpPr>
        <p:spPr>
          <a:xfrm>
            <a:off x="251460" y="267335"/>
            <a:ext cx="487680" cy="466090"/>
          </a:xfrm>
          <a:prstGeom prst="diamond">
            <a:avLst/>
          </a:prstGeom>
          <a:solidFill>
            <a:schemeClr val="bg2">
              <a:lumMod val="40000"/>
              <a:lumOff val="60000"/>
            </a:schemeClr>
          </a:solidFill>
          <a:ln>
            <a:noFill/>
          </a:ln>
          <a:effectLst>
            <a:glow rad="228600">
              <a:schemeClr val="accent4">
                <a:satMod val="175000"/>
                <a:alpha val="40000"/>
              </a:schemeClr>
            </a:glow>
            <a:outerShdw blurRad="50800" dist="38100" dir="2700000" algn="tl"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超级截屏_20190305_212345"/>
          <p:cNvPicPr>
            <a:picLocks noChangeAspect="1"/>
          </p:cNvPicPr>
          <p:nvPr/>
        </p:nvPicPr>
        <p:blipFill>
          <a:blip r:embed="rId4"/>
          <a:stretch>
            <a:fillRect/>
          </a:stretch>
        </p:blipFill>
        <p:spPr>
          <a:xfrm>
            <a:off x="5528945" y="1173480"/>
            <a:ext cx="3137535" cy="26409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295C7C3-4712-418F-AB75-8B04B81CC397}"/>
              </a:ext>
            </a:extLst>
          </p:cNvPr>
          <p:cNvSpPr txBox="1"/>
          <p:nvPr/>
        </p:nvSpPr>
        <p:spPr>
          <a:xfrm>
            <a:off x="2339752" y="1419622"/>
            <a:ext cx="5990056" cy="2585323"/>
          </a:xfrm>
          <a:prstGeom prst="rect">
            <a:avLst/>
          </a:prstGeom>
          <a:noFill/>
        </p:spPr>
        <p:txBody>
          <a:bodyPr wrap="square" rtlCol="0">
            <a:spAutoFit/>
          </a:bodyPr>
          <a:lstStyle/>
          <a:p>
            <a:r>
              <a:rPr lang="zh-CN" altLang="zh-CN" sz="2400" dirty="0"/>
              <a:t>于是我们创建了扫描识别美食卡路里项目，调用深度学习算法，利用</a:t>
            </a:r>
            <a:r>
              <a:rPr lang="en-US" altLang="zh-CN" sz="2400" dirty="0" err="1">
                <a:hlinkClick r:id="rId2"/>
              </a:rPr>
              <a:t>手机</a:t>
            </a:r>
            <a:r>
              <a:rPr lang="zh-CN" altLang="zh-CN" sz="2400" dirty="0"/>
              <a:t>摄像头拍摄食物并进行较为精准的体积估算，再通过食物识别算法识别食物的类别，最后基于体积、食物的相关密度信息及热量信息，成功实现高准确率地估算出食物所含热量。</a:t>
            </a:r>
          </a:p>
          <a:p>
            <a:endParaRPr lang="zh-CN" altLang="en-US" dirty="0"/>
          </a:p>
        </p:txBody>
      </p:sp>
    </p:spTree>
    <p:extLst>
      <p:ext uri="{BB962C8B-B14F-4D97-AF65-F5344CB8AC3E}">
        <p14:creationId xmlns:p14="http://schemas.microsoft.com/office/powerpoint/2010/main" val="3925143029"/>
      </p:ext>
    </p:extLst>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7E1EA5-0B71-42A6-A60A-7F62C62A9137}"/>
              </a:ext>
            </a:extLst>
          </p:cNvPr>
          <p:cNvSpPr txBox="1"/>
          <p:nvPr/>
        </p:nvSpPr>
        <p:spPr>
          <a:xfrm>
            <a:off x="1403648" y="699542"/>
            <a:ext cx="7164041" cy="4062651"/>
          </a:xfrm>
          <a:prstGeom prst="rect">
            <a:avLst/>
          </a:prstGeom>
          <a:noFill/>
        </p:spPr>
        <p:txBody>
          <a:bodyPr wrap="square" rtlCol="0">
            <a:spAutoFit/>
          </a:bodyPr>
          <a:lstStyle/>
          <a:p>
            <a:r>
              <a:rPr lang="zh-CN" altLang="zh-CN" sz="2400" dirty="0"/>
              <a:t>实施具体方案</a:t>
            </a:r>
          </a:p>
          <a:p>
            <a:r>
              <a:rPr lang="zh-CN" altLang="zh-CN" sz="2400" dirty="0"/>
              <a:t>利用手机摄像头拍照，并进行较为精准的体积估算，再通过食物识别算法识别食物的类别，最后基于体积、食物的相关密度信息及热量信息，成功实现高准确率地估算出食物所含热量。</a:t>
            </a:r>
          </a:p>
          <a:p>
            <a:r>
              <a:rPr lang="zh-CN" altLang="zh-CN" sz="2400" dirty="0"/>
              <a:t>具体过程是检测用户拍的菜品图片，调用图像识别</a:t>
            </a:r>
            <a:r>
              <a:rPr lang="en-US" altLang="zh-CN" sz="2400" dirty="0"/>
              <a:t>API</a:t>
            </a:r>
            <a:r>
              <a:rPr lang="zh-CN" altLang="zh-CN" sz="2400" dirty="0"/>
              <a:t>，将图片上传到服务器与服务器数据库中数据对比，实现菜品图像的识别，返回具体的菜名、卡路里、置信度信息</a:t>
            </a:r>
            <a:r>
              <a:rPr lang="zh-CN" altLang="en-US" sz="2400" dirty="0"/>
              <a:t>。</a:t>
            </a:r>
            <a:endParaRPr lang="en-US" altLang="zh-CN" sz="2400" dirty="0"/>
          </a:p>
          <a:p>
            <a:r>
              <a:rPr lang="zh-CN" altLang="zh-CN" sz="2400" dirty="0"/>
              <a:t>然后根据所拍食物根据推荐算法推荐合适的食品。</a:t>
            </a:r>
          </a:p>
          <a:p>
            <a:endParaRPr lang="zh-CN" altLang="en-US" dirty="0"/>
          </a:p>
        </p:txBody>
      </p:sp>
    </p:spTree>
    <p:extLst>
      <p:ext uri="{BB962C8B-B14F-4D97-AF65-F5344CB8AC3E}">
        <p14:creationId xmlns:p14="http://schemas.microsoft.com/office/powerpoint/2010/main" val="2548430135"/>
      </p:ext>
    </p:extLst>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48"/>
          <p:cNvSpPr txBox="1"/>
          <p:nvPr/>
        </p:nvSpPr>
        <p:spPr>
          <a:xfrm>
            <a:off x="2672589" y="2240180"/>
            <a:ext cx="2816312" cy="476885"/>
          </a:xfrm>
          <a:prstGeom prst="rect">
            <a:avLst/>
          </a:prstGeom>
          <a:noFill/>
        </p:spPr>
        <p:txBody>
          <a:bodyPr wrap="square" lIns="0" tIns="0" rIns="0" bIns="0" rtlCol="0">
            <a:spAutoFit/>
          </a:bodyPr>
          <a:lstStyle/>
          <a:p>
            <a:r>
              <a:rPr lang="zh-CN" altLang="en-GB" sz="31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项目特色</a:t>
            </a:r>
          </a:p>
        </p:txBody>
      </p:sp>
      <p:sp>
        <p:nvSpPr>
          <p:cNvPr id="28" name="矩形 259"/>
          <p:cNvSpPr>
            <a:spLocks noChangeArrowheads="1"/>
          </p:cNvSpPr>
          <p:nvPr/>
        </p:nvSpPr>
        <p:spPr bwMode="auto">
          <a:xfrm>
            <a:off x="1187624" y="1643920"/>
            <a:ext cx="1561914" cy="157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00" cap="all" spc="213" dirty="0">
                <a:solidFill>
                  <a:schemeClr val="accent1"/>
                </a:solidFill>
                <a:latin typeface="Impact" panose="020B0806030902050204" pitchFamily="34" charset="0"/>
                <a:cs typeface="Arial" panose="020B0604020202020204" pitchFamily="34" charset="0"/>
              </a:rPr>
              <a:t>02</a:t>
            </a:r>
            <a:endParaRPr lang="zh-CN" altLang="en-US" sz="9800" cap="all" spc="213" dirty="0">
              <a:solidFill>
                <a:schemeClr val="accent1"/>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108" y="72512"/>
            <a:ext cx="3214316" cy="5070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26"/>
                                        </p:tgtEl>
                                        <p:attrNameLst>
                                          <p:attrName>style.visibility</p:attrName>
                                        </p:attrNameLst>
                                      </p:cBhvr>
                                      <p:to>
                                        <p:strVal val="visible"/>
                                      </p:to>
                                    </p:set>
                                    <p:animEffect transition="in" filter="wipe(left)">
                                      <p:cBhvr>
                                        <p:cTn id="13" dur="200"/>
                                        <p:tgtEl>
                                          <p:spTgt spid="26"/>
                                        </p:tgtEl>
                                      </p:cBhvr>
                                    </p:animEffect>
                                  </p:childTnLst>
                                </p:cTn>
                              </p:par>
                            </p:childTnLst>
                          </p:cTn>
                        </p:par>
                        <p:par>
                          <p:cTn id="14" fill="hold">
                            <p:stCondLst>
                              <p:cond delay="1379"/>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8"/>
                                        </p:tgtEl>
                                        <p:attrNameLst>
                                          <p:attrName>ppt_y</p:attrName>
                                        </p:attrNameLst>
                                      </p:cBhvr>
                                      <p:tavLst>
                                        <p:tav tm="0">
                                          <p:val>
                                            <p:strVal val="#ppt_y"/>
                                          </p:val>
                                        </p:tav>
                                        <p:tav tm="100000">
                                          <p:val>
                                            <p:strVal val="#ppt_y"/>
                                          </p:val>
                                        </p:tav>
                                      </p:tavLst>
                                    </p:anim>
                                    <p:anim calcmode="lin" valueType="num">
                                      <p:cBhvr>
                                        <p:cTn id="1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8"/>
                                        </p:tgtEl>
                                      </p:cBhvr>
                                    </p:animEffect>
                                  </p:childTnLst>
                                </p:cTn>
                              </p:par>
                            </p:childTnLst>
                          </p:cTn>
                        </p:par>
                        <p:par>
                          <p:cTn id="22" fill="hold">
                            <p:stCondLst>
                              <p:cond delay="193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28"/>
                                        </p:tgtEl>
                                      </p:cBhvr>
                                    </p:animEffect>
                                    <p:animScale>
                                      <p:cBhvr>
                                        <p:cTn id="25" dur="250" autoRev="1" fill="hold"/>
                                        <p:tgtEl>
                                          <p:spTgt spid="28"/>
                                        </p:tgtEl>
                                      </p:cBhvr>
                                      <p:by x="105000" y="105000"/>
                                    </p:animScale>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theme/theme1.xml><?xml version="1.0" encoding="utf-8"?>
<a:theme xmlns:a="http://schemas.openxmlformats.org/drawingml/2006/main" name="Office 主题​​">
  <a:themeElements>
    <a:clrScheme name="自定义 22">
      <a:dk1>
        <a:sysClr val="windowText" lastClr="000000"/>
      </a:dk1>
      <a:lt1>
        <a:sysClr val="window" lastClr="FFFFFF"/>
      </a:lt1>
      <a:dk2>
        <a:srgbClr val="5A6378"/>
      </a:dk2>
      <a:lt2>
        <a:srgbClr val="7F7F7F"/>
      </a:lt2>
      <a:accent1>
        <a:srgbClr val="168BBA"/>
      </a:accent1>
      <a:accent2>
        <a:srgbClr val="7F7F7F"/>
      </a:accent2>
      <a:accent3>
        <a:srgbClr val="168BBA"/>
      </a:accent3>
      <a:accent4>
        <a:srgbClr val="7F7F7F"/>
      </a:accent4>
      <a:accent5>
        <a:srgbClr val="168BBA"/>
      </a:accent5>
      <a:accent6>
        <a:srgbClr val="7F7F7F"/>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1075</Words>
  <Application>Microsoft Office PowerPoint</Application>
  <PresentationFormat>全屏显示(16:9)</PresentationFormat>
  <Paragraphs>105</Paragraphs>
  <Slides>20</Slides>
  <Notes>15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Open Sans</vt:lpstr>
      <vt:lpstr>冬青黑体简体中文 W3</vt:lpstr>
      <vt:lpstr>方正大黑简体</vt:lpstr>
      <vt:lpstr>宋体</vt:lpstr>
      <vt:lpstr>微软雅黑</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yh x</cp:lastModifiedBy>
  <cp:revision>7</cp:revision>
  <dcterms:created xsi:type="dcterms:W3CDTF">2019-03-05T13:52:00Z</dcterms:created>
  <dcterms:modified xsi:type="dcterms:W3CDTF">2019-03-07T15:55:35Z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